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Lst>
  <p:sldSz cx="18288000" cy="10287000"/>
  <p:notesSz cx="6858000" cy="9144000"/>
  <p:embeddedFontLst>
    <p:embeddedFont>
      <p:font typeface="Arial Bold" charset="1" panose="020B0802020202020204"/>
      <p:regular r:id="rId61"/>
    </p:embeddedFont>
    <p:embeddedFont>
      <p:font typeface="Daydream" charset="1" panose="00000000000000000000"/>
      <p:regular r:id="rId62"/>
    </p:embeddedFont>
    <p:embeddedFont>
      <p:font typeface="Old Standard Bold" charset="1" panose="02040503050505020303"/>
      <p:regular r:id="rId63"/>
    </p:embeddedFont>
    <p:embeddedFont>
      <p:font typeface="Arial" charset="1" panose="020B0502020202020204"/>
      <p:regular r:id="rId64"/>
    </p:embeddedFont>
    <p:embeddedFont>
      <p:font typeface="Questrial" charset="1" panose="02000000000000000000"/>
      <p:regular r:id="rId65"/>
    </p:embeddedFont>
    <p:embeddedFont>
      <p:font typeface="Arial Bold Italics" charset="1" panose="020B0802020202090204"/>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45.png" Type="http://schemas.openxmlformats.org/officeDocument/2006/relationships/image"/><Relationship Id="rId15" Target="../media/image46.svg" Type="http://schemas.openxmlformats.org/officeDocument/2006/relationships/image"/><Relationship Id="rId2" Target="../media/image4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7.png" Type="http://schemas.openxmlformats.org/officeDocument/2006/relationships/image"/><Relationship Id="rId7" Target="../media/image38.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44.svg" Type="http://schemas.openxmlformats.org/officeDocument/2006/relationships/image"/><Relationship Id="rId12" Target="../media/image45.png" Type="http://schemas.openxmlformats.org/officeDocument/2006/relationships/image"/><Relationship Id="rId13" Target="../media/image46.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45.png" Type="http://schemas.openxmlformats.org/officeDocument/2006/relationships/image"/><Relationship Id="rId15" Target="../media/image46.svg" Type="http://schemas.openxmlformats.org/officeDocument/2006/relationships/image"/><Relationship Id="rId2" Target="../media/image5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7.png" Type="http://schemas.openxmlformats.org/officeDocument/2006/relationships/image"/><Relationship Id="rId7" Target="../media/image38.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45.png" Type="http://schemas.openxmlformats.org/officeDocument/2006/relationships/image"/><Relationship Id="rId15" Target="../media/image46.svg" Type="http://schemas.openxmlformats.org/officeDocument/2006/relationships/image"/><Relationship Id="rId2" Target="../media/image51.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7.png" Type="http://schemas.openxmlformats.org/officeDocument/2006/relationships/image"/><Relationship Id="rId7" Target="../media/image38.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45.png" Type="http://schemas.openxmlformats.org/officeDocument/2006/relationships/image"/><Relationship Id="rId15" Target="../media/image46.svg" Type="http://schemas.openxmlformats.org/officeDocument/2006/relationships/image"/><Relationship Id="rId2" Target="../media/image52.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7.png" Type="http://schemas.openxmlformats.org/officeDocument/2006/relationships/image"/><Relationship Id="rId7" Target="../media/image38.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png" Type="http://schemas.openxmlformats.org/officeDocument/2006/relationships/image"/><Relationship Id="rId12" Target="../media/image24.png" Type="http://schemas.openxmlformats.org/officeDocument/2006/relationships/image"/><Relationship Id="rId13" Target="../media/image25.png" Type="http://schemas.openxmlformats.org/officeDocument/2006/relationships/image"/><Relationship Id="rId14" Target="../media/image26.png" Type="http://schemas.openxmlformats.org/officeDocument/2006/relationships/image"/><Relationship Id="rId15" Target="../media/image27.png" Type="http://schemas.openxmlformats.org/officeDocument/2006/relationships/image"/><Relationship Id="rId16" Target="../media/image28.png" Type="http://schemas.openxmlformats.org/officeDocument/2006/relationships/image"/><Relationship Id="rId17" Target="../media/image29.png" Type="http://schemas.openxmlformats.org/officeDocument/2006/relationships/image"/><Relationship Id="rId18" Target="../media/image30.png" Type="http://schemas.openxmlformats.org/officeDocument/2006/relationships/image"/><Relationship Id="rId19" Target="../media/image31.png" Type="http://schemas.openxmlformats.org/officeDocument/2006/relationships/image"/><Relationship Id="rId2" Target="../media/image14.png" Type="http://schemas.openxmlformats.org/officeDocument/2006/relationships/image"/><Relationship Id="rId20" Target="../media/image32.png" Type="http://schemas.openxmlformats.org/officeDocument/2006/relationships/image"/><Relationship Id="rId21" Target="../media/image33.png" Type="http://schemas.openxmlformats.org/officeDocument/2006/relationships/image"/><Relationship Id="rId22" Target="../media/image34.svg" Type="http://schemas.openxmlformats.org/officeDocument/2006/relationships/image"/><Relationship Id="rId23" Target="../media/image35.png" Type="http://schemas.openxmlformats.org/officeDocument/2006/relationships/image"/><Relationship Id="rId24" Target="../media/image36.png" Type="http://schemas.openxmlformats.org/officeDocument/2006/relationships/image"/><Relationship Id="rId25" Target="../media/image37.png" Type="http://schemas.openxmlformats.org/officeDocument/2006/relationships/image"/><Relationship Id="rId26" Target="../media/image38.svg" Type="http://schemas.openxmlformats.org/officeDocument/2006/relationships/image"/><Relationship Id="rId27" Target="../media/image39.png" Type="http://schemas.openxmlformats.org/officeDocument/2006/relationships/image"/><Relationship Id="rId28" Target="../media/image40.svg" Type="http://schemas.openxmlformats.org/officeDocument/2006/relationships/image"/><Relationship Id="rId29" Target="../media/image41.png" Type="http://schemas.openxmlformats.org/officeDocument/2006/relationships/image"/><Relationship Id="rId3" Target="../media/image15.svg" Type="http://schemas.openxmlformats.org/officeDocument/2006/relationships/image"/><Relationship Id="rId30" Target="../media/image42.svg" Type="http://schemas.openxmlformats.org/officeDocument/2006/relationships/image"/><Relationship Id="rId31" Target="../media/image43.png" Type="http://schemas.openxmlformats.org/officeDocument/2006/relationships/image"/><Relationship Id="rId32" Target="../media/image44.svg" Type="http://schemas.openxmlformats.org/officeDocument/2006/relationships/image"/><Relationship Id="rId33" Target="../media/image45.png" Type="http://schemas.openxmlformats.org/officeDocument/2006/relationships/image"/><Relationship Id="rId34" Target="../media/image46.sv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 Id="rId9" Target="../media/image2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45.png" Type="http://schemas.openxmlformats.org/officeDocument/2006/relationships/image"/><Relationship Id="rId15" Target="../media/image46.svg" Type="http://schemas.openxmlformats.org/officeDocument/2006/relationships/image"/><Relationship Id="rId2" Target="../media/image5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7.png" Type="http://schemas.openxmlformats.org/officeDocument/2006/relationships/image"/><Relationship Id="rId7" Target="../media/image38.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45.png" Type="http://schemas.openxmlformats.org/officeDocument/2006/relationships/image"/><Relationship Id="rId15" Target="../media/image46.svg" Type="http://schemas.openxmlformats.org/officeDocument/2006/relationships/image"/><Relationship Id="rId2" Target="../media/image5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7.png" Type="http://schemas.openxmlformats.org/officeDocument/2006/relationships/image"/><Relationship Id="rId7" Target="../media/image38.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44.svg" Type="http://schemas.openxmlformats.org/officeDocument/2006/relationships/image"/><Relationship Id="rId12" Target="../media/image45.png" Type="http://schemas.openxmlformats.org/officeDocument/2006/relationships/image"/><Relationship Id="rId13" Target="../media/image46.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45.png" Type="http://schemas.openxmlformats.org/officeDocument/2006/relationships/image"/><Relationship Id="rId15" Target="../media/image46.svg" Type="http://schemas.openxmlformats.org/officeDocument/2006/relationships/image"/><Relationship Id="rId2" Target="../media/image55.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7.png" Type="http://schemas.openxmlformats.org/officeDocument/2006/relationships/image"/><Relationship Id="rId7" Target="../media/image38.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45.png" Type="http://schemas.openxmlformats.org/officeDocument/2006/relationships/image"/><Relationship Id="rId15" Target="../media/image46.svg" Type="http://schemas.openxmlformats.org/officeDocument/2006/relationships/image"/><Relationship Id="rId2" Target="../media/image56.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7.png" Type="http://schemas.openxmlformats.org/officeDocument/2006/relationships/image"/><Relationship Id="rId7" Target="../media/image38.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44.svg" Type="http://schemas.openxmlformats.org/officeDocument/2006/relationships/image"/><Relationship Id="rId12" Target="../media/image45.png" Type="http://schemas.openxmlformats.org/officeDocument/2006/relationships/image"/><Relationship Id="rId13" Target="../media/image46.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svg" Type="http://schemas.openxmlformats.org/officeDocument/2006/relationships/image"/><Relationship Id="rId11" Target="../media/image43.png" Type="http://schemas.openxmlformats.org/officeDocument/2006/relationships/image"/><Relationship Id="rId12" Target="../media/image44.svg" Type="http://schemas.openxmlformats.org/officeDocument/2006/relationships/image"/><Relationship Id="rId13" Target="../media/image45.png" Type="http://schemas.openxmlformats.org/officeDocument/2006/relationships/image"/><Relationship Id="rId14" Target="../media/image46.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37.png" Type="http://schemas.openxmlformats.org/officeDocument/2006/relationships/image"/><Relationship Id="rId6" Target="../media/image38.svg" Type="http://schemas.openxmlformats.org/officeDocument/2006/relationships/image"/><Relationship Id="rId7" Target="../media/image39.png" Type="http://schemas.openxmlformats.org/officeDocument/2006/relationships/image"/><Relationship Id="rId8" Target="../media/image40.svg" Type="http://schemas.openxmlformats.org/officeDocument/2006/relationships/image"/><Relationship Id="rId9" Target="../media/image41.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45.png" Type="http://schemas.openxmlformats.org/officeDocument/2006/relationships/image"/><Relationship Id="rId15" Target="../media/image46.svg" Type="http://schemas.openxmlformats.org/officeDocument/2006/relationships/image"/><Relationship Id="rId2" Target="../media/image5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7.png" Type="http://schemas.openxmlformats.org/officeDocument/2006/relationships/image"/><Relationship Id="rId7" Target="../media/image38.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45.png" Type="http://schemas.openxmlformats.org/officeDocument/2006/relationships/image"/><Relationship Id="rId15" Target="../media/image46.svg" Type="http://schemas.openxmlformats.org/officeDocument/2006/relationships/image"/><Relationship Id="rId2" Target="../media/image5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7.png" Type="http://schemas.openxmlformats.org/officeDocument/2006/relationships/image"/><Relationship Id="rId7" Target="../media/image38.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45.png" Type="http://schemas.openxmlformats.org/officeDocument/2006/relationships/image"/><Relationship Id="rId15" Target="../media/image46.svg" Type="http://schemas.openxmlformats.org/officeDocument/2006/relationships/image"/><Relationship Id="rId2" Target="../media/image5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7.png" Type="http://schemas.openxmlformats.org/officeDocument/2006/relationships/image"/><Relationship Id="rId7" Target="../media/image38.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44.svg" Type="http://schemas.openxmlformats.org/officeDocument/2006/relationships/image"/><Relationship Id="rId12" Target="../media/image45.png" Type="http://schemas.openxmlformats.org/officeDocument/2006/relationships/image"/><Relationship Id="rId13" Target="../media/image46.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45.png" Type="http://schemas.openxmlformats.org/officeDocument/2006/relationships/image"/><Relationship Id="rId15" Target="../media/image46.svg" Type="http://schemas.openxmlformats.org/officeDocument/2006/relationships/image"/><Relationship Id="rId2" Target="../media/image6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7.png" Type="http://schemas.openxmlformats.org/officeDocument/2006/relationships/image"/><Relationship Id="rId7" Target="../media/image38.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45.png" Type="http://schemas.openxmlformats.org/officeDocument/2006/relationships/image"/><Relationship Id="rId15" Target="../media/image46.svg" Type="http://schemas.openxmlformats.org/officeDocument/2006/relationships/image"/><Relationship Id="rId2" Target="../media/image61.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7.png" Type="http://schemas.openxmlformats.org/officeDocument/2006/relationships/image"/><Relationship Id="rId7" Target="../media/image38.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44.svg" Type="http://schemas.openxmlformats.org/officeDocument/2006/relationships/image"/><Relationship Id="rId12" Target="../media/image45.png" Type="http://schemas.openxmlformats.org/officeDocument/2006/relationships/image"/><Relationship Id="rId13" Target="../media/image46.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44.svg" Type="http://schemas.openxmlformats.org/officeDocument/2006/relationships/image"/><Relationship Id="rId12" Target="../media/image45.png" Type="http://schemas.openxmlformats.org/officeDocument/2006/relationships/image"/><Relationship Id="rId13" Target="../media/image46.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45.png" Type="http://schemas.openxmlformats.org/officeDocument/2006/relationships/image"/><Relationship Id="rId15" Target="../media/image46.svg" Type="http://schemas.openxmlformats.org/officeDocument/2006/relationships/image"/><Relationship Id="rId2" Target="../media/image4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7.png" Type="http://schemas.openxmlformats.org/officeDocument/2006/relationships/image"/><Relationship Id="rId7" Target="../media/image38.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45.png" Type="http://schemas.openxmlformats.org/officeDocument/2006/relationships/image"/><Relationship Id="rId15" Target="../media/image46.svg" Type="http://schemas.openxmlformats.org/officeDocument/2006/relationships/image"/><Relationship Id="rId2" Target="../media/image4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7.png" Type="http://schemas.openxmlformats.org/officeDocument/2006/relationships/image"/><Relationship Id="rId7" Target="../media/image38.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43.png" Type="http://schemas.openxmlformats.org/officeDocument/2006/relationships/image"/><Relationship Id="rId9" Target="../media/image4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94869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alphaModFix amt="60000"/>
            </a:blip>
            <a:stretch>
              <a:fillRect l="0" t="0" r="0" b="0"/>
            </a:stretch>
          </a:blipFill>
        </p:spPr>
      </p:sp>
      <p:sp>
        <p:nvSpPr>
          <p:cNvPr name="Freeform 3" id="3"/>
          <p:cNvSpPr/>
          <p:nvPr/>
        </p:nvSpPr>
        <p:spPr>
          <a:xfrm flipH="false" flipV="false" rot="0">
            <a:off x="-1299642"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55C9FE"/>
                </a:solidFill>
                <a:latin typeface="Arial Bold"/>
                <a:ea typeface="Arial Bold"/>
                <a:cs typeface="Arial Bold"/>
                <a:sym typeface="Arial Bold"/>
              </a:rPr>
              <a:t>Strand Three: The History of Europe and the Wider World</a:t>
            </a:r>
          </a:p>
        </p:txBody>
      </p:sp>
      <p:sp>
        <p:nvSpPr>
          <p:cNvPr name="TextBox 5" id="5"/>
          <p:cNvSpPr txBox="true"/>
          <p:nvPr/>
        </p:nvSpPr>
        <p:spPr>
          <a:xfrm rot="0">
            <a:off x="351814" y="3473760"/>
            <a:ext cx="17584390" cy="1530349"/>
          </a:xfrm>
          <a:prstGeom prst="rect">
            <a:avLst/>
          </a:prstGeom>
        </p:spPr>
        <p:txBody>
          <a:bodyPr anchor="t" rtlCol="false" tIns="0" lIns="0" bIns="0" rIns="0">
            <a:spAutoFit/>
          </a:bodyPr>
          <a:lstStyle/>
          <a:p>
            <a:pPr algn="ctr">
              <a:lnSpc>
                <a:spcPts val="11200"/>
              </a:lnSpc>
            </a:pPr>
            <a:r>
              <a:rPr lang="en-US" b="true" sz="8000" spc="360">
                <a:solidFill>
                  <a:srgbClr val="00C9FF"/>
                </a:solidFill>
                <a:latin typeface="Arial Bold"/>
                <a:ea typeface="Arial Bold"/>
                <a:cs typeface="Arial Bold"/>
                <a:sym typeface="Arial Bold"/>
              </a:rPr>
              <a:t>THE REFORMATION</a:t>
            </a:r>
          </a:p>
        </p:txBody>
      </p:sp>
      <p:sp>
        <p:nvSpPr>
          <p:cNvPr name="TextBox 6" id="6"/>
          <p:cNvSpPr txBox="true"/>
          <p:nvPr/>
        </p:nvSpPr>
        <p:spPr>
          <a:xfrm rot="0">
            <a:off x="351814"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the reformation</a:t>
            </a:r>
          </a:p>
        </p:txBody>
      </p:sp>
      <p:sp>
        <p:nvSpPr>
          <p:cNvPr name="TextBox 7" id="7"/>
          <p:cNvSpPr txBox="true"/>
          <p:nvPr/>
        </p:nvSpPr>
        <p:spPr>
          <a:xfrm rot="0">
            <a:off x="15808821" y="-14772"/>
            <a:ext cx="2033700"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10</a:t>
            </a:r>
          </a:p>
        </p:txBody>
      </p:sp>
      <p:sp>
        <p:nvSpPr>
          <p:cNvPr name="TextBox 8" id="8"/>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1517 to 1650</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55C9FE"/>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Abuses within the Church</a:t>
            </a:r>
          </a:p>
        </p:txBody>
      </p:sp>
      <p:sp>
        <p:nvSpPr>
          <p:cNvPr name="TextBox 8" id="8"/>
          <p:cNvSpPr txBox="true"/>
          <p:nvPr/>
        </p:nvSpPr>
        <p:spPr>
          <a:xfrm rot="0">
            <a:off x="1028700" y="2120899"/>
            <a:ext cx="15609955" cy="6981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There were many </a:t>
            </a:r>
            <a:r>
              <a:rPr lang="en-US" sz="3000" b="true">
                <a:solidFill>
                  <a:srgbClr val="000000"/>
                </a:solidFill>
                <a:latin typeface="Arial Bold"/>
                <a:ea typeface="Arial Bold"/>
                <a:cs typeface="Arial Bold"/>
                <a:sym typeface="Arial Bold"/>
              </a:rPr>
              <a:t>abuses of power </a:t>
            </a:r>
            <a:r>
              <a:rPr lang="en-US" sz="3000">
                <a:solidFill>
                  <a:srgbClr val="000000"/>
                </a:solidFill>
                <a:latin typeface="Arial"/>
                <a:ea typeface="Arial"/>
                <a:cs typeface="Arial"/>
                <a:sym typeface="Arial"/>
              </a:rPr>
              <a:t>within the Church which made people believe priests and bishops had little interest in serving God. These abuses included:</a:t>
            </a:r>
          </a:p>
          <a:p>
            <a:pPr algn="just" marL="647702" indent="-323851" lvl="1">
              <a:lnSpc>
                <a:spcPts val="4200"/>
              </a:lnSpc>
              <a:buFont typeface="Arial"/>
              <a:buChar char="•"/>
            </a:pPr>
            <a:r>
              <a:rPr lang="en-US" b="true" sz="3000">
                <a:solidFill>
                  <a:srgbClr val="000000"/>
                </a:solidFill>
                <a:latin typeface="Arial Bold"/>
                <a:ea typeface="Arial Bold"/>
                <a:cs typeface="Arial Bold"/>
                <a:sym typeface="Arial Bold"/>
              </a:rPr>
              <a:t>Simony</a:t>
            </a:r>
            <a:r>
              <a:rPr lang="en-US" sz="3000">
                <a:solidFill>
                  <a:srgbClr val="000000"/>
                </a:solidFill>
                <a:latin typeface="Arial"/>
                <a:ea typeface="Arial"/>
                <a:cs typeface="Arial"/>
                <a:sym typeface="Arial"/>
              </a:rPr>
              <a:t> – the buying or selling of positions within the Church.</a:t>
            </a:r>
          </a:p>
          <a:p>
            <a:pPr algn="just" marL="647702" indent="-323851" lvl="1">
              <a:lnSpc>
                <a:spcPts val="4200"/>
              </a:lnSpc>
              <a:buFont typeface="Arial"/>
              <a:buChar char="•"/>
            </a:pPr>
            <a:r>
              <a:rPr lang="en-US" b="true" sz="3000">
                <a:solidFill>
                  <a:srgbClr val="000000"/>
                </a:solidFill>
                <a:latin typeface="Arial Bold"/>
                <a:ea typeface="Arial Bold"/>
                <a:cs typeface="Arial Bold"/>
                <a:sym typeface="Arial Bold"/>
              </a:rPr>
              <a:t>Nepotism</a:t>
            </a:r>
            <a:r>
              <a:rPr lang="en-US" sz="3000">
                <a:solidFill>
                  <a:srgbClr val="000000"/>
                </a:solidFill>
                <a:latin typeface="Arial"/>
                <a:ea typeface="Arial"/>
                <a:cs typeface="Arial"/>
                <a:sym typeface="Arial"/>
              </a:rPr>
              <a:t> – the appointing of relatives to Church jobs regardless of merit.</a:t>
            </a:r>
          </a:p>
          <a:p>
            <a:pPr algn="just" marL="647702" indent="-323851" lvl="1">
              <a:lnSpc>
                <a:spcPts val="4200"/>
              </a:lnSpc>
              <a:buFont typeface="Arial"/>
              <a:buChar char="•"/>
            </a:pPr>
            <a:r>
              <a:rPr lang="en-US" b="true" sz="3000">
                <a:solidFill>
                  <a:srgbClr val="000000"/>
                </a:solidFill>
                <a:latin typeface="Arial Bold"/>
                <a:ea typeface="Arial Bold"/>
                <a:cs typeface="Arial Bold"/>
                <a:sym typeface="Arial Bold"/>
              </a:rPr>
              <a:t>Pluralism</a:t>
            </a:r>
            <a:r>
              <a:rPr lang="en-US" sz="3000">
                <a:solidFill>
                  <a:srgbClr val="000000"/>
                </a:solidFill>
                <a:latin typeface="Arial"/>
                <a:ea typeface="Arial"/>
                <a:cs typeface="Arial"/>
                <a:sym typeface="Arial"/>
              </a:rPr>
              <a:t> – holding more than one Church job at the same time.</a:t>
            </a:r>
          </a:p>
          <a:p>
            <a:pPr algn="just" marL="647702" indent="-323851" lvl="1">
              <a:lnSpc>
                <a:spcPts val="4200"/>
              </a:lnSpc>
              <a:buFont typeface="Arial"/>
              <a:buChar char="•"/>
            </a:pPr>
            <a:r>
              <a:rPr lang="en-US" b="true" sz="3000">
                <a:solidFill>
                  <a:srgbClr val="000000"/>
                </a:solidFill>
                <a:latin typeface="Arial Bold"/>
                <a:ea typeface="Arial Bold"/>
                <a:cs typeface="Arial Bold"/>
                <a:sym typeface="Arial Bold"/>
              </a:rPr>
              <a:t>Absenteeism</a:t>
            </a:r>
            <a:r>
              <a:rPr lang="en-US" sz="3000">
                <a:solidFill>
                  <a:srgbClr val="000000"/>
                </a:solidFill>
                <a:latin typeface="Arial"/>
                <a:ea typeface="Arial"/>
                <a:cs typeface="Arial"/>
                <a:sym typeface="Arial"/>
              </a:rPr>
              <a:t> – a priest or bishop being absent from their parish or diocese for long periods of time.</a:t>
            </a:r>
          </a:p>
          <a:p>
            <a:pPr algn="just" marL="647702" indent="-323851" lvl="1">
              <a:lnSpc>
                <a:spcPts val="4200"/>
              </a:lnSpc>
              <a:buFont typeface="Arial"/>
              <a:buChar char="•"/>
            </a:pPr>
            <a:r>
              <a:rPr lang="en-US" b="true" sz="3000">
                <a:solidFill>
                  <a:srgbClr val="000000"/>
                </a:solidFill>
                <a:latin typeface="Arial Bold"/>
                <a:ea typeface="Arial Bold"/>
                <a:cs typeface="Arial Bold"/>
                <a:sym typeface="Arial Bold"/>
              </a:rPr>
              <a:t>Sale of indulgences </a:t>
            </a:r>
            <a:r>
              <a:rPr lang="en-US" sz="3000">
                <a:solidFill>
                  <a:srgbClr val="000000"/>
                </a:solidFill>
                <a:latin typeface="Arial"/>
                <a:ea typeface="Arial"/>
                <a:cs typeface="Arial"/>
                <a:sym typeface="Arial"/>
              </a:rPr>
              <a:t>– the sale of special prayers that were to said to reduce the time a soul spent in purgatory (waiting place between heaven and hell)</a:t>
            </a:r>
          </a:p>
          <a:p>
            <a:pPr algn="just" marL="647702" indent="-323851" lvl="1">
              <a:lnSpc>
                <a:spcPts val="4200"/>
              </a:lnSpc>
              <a:buFont typeface="Arial"/>
              <a:buChar char="•"/>
            </a:pPr>
            <a:r>
              <a:rPr lang="en-US" b="true" sz="3000">
                <a:solidFill>
                  <a:srgbClr val="000000"/>
                </a:solidFill>
                <a:latin typeface="Arial Bold"/>
                <a:ea typeface="Arial Bold"/>
                <a:cs typeface="Arial Bold"/>
                <a:sym typeface="Arial Bold"/>
              </a:rPr>
              <a:t>Misbehaviour of priests, bishops and popes</a:t>
            </a:r>
            <a:r>
              <a:rPr lang="en-US" sz="3000">
                <a:solidFill>
                  <a:srgbClr val="000000"/>
                </a:solidFill>
                <a:latin typeface="Arial"/>
                <a:ea typeface="Arial"/>
                <a:cs typeface="Arial"/>
                <a:sym typeface="Arial"/>
              </a:rPr>
              <a:t> – many priests and bishops did not live very Christian lives with many of them openly having mistresses and fathering children while Popes such as Julius II and Alexander VI often appeared to be more concerned about persuing their own power and expanding the land they ruled.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The power of Kings</a:t>
            </a:r>
          </a:p>
        </p:txBody>
      </p:sp>
      <p:sp>
        <p:nvSpPr>
          <p:cNvPr name="TextBox 8" id="8"/>
          <p:cNvSpPr txBox="true"/>
          <p:nvPr/>
        </p:nvSpPr>
        <p:spPr>
          <a:xfrm rot="0">
            <a:off x="1028700" y="2120899"/>
            <a:ext cx="9632490" cy="4314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Kings around Europe had spent most of the Middle Ages bringing their nobles and lords under control as well as establishing their rule throughout their kingdoms. </a:t>
            </a:r>
            <a:r>
              <a:rPr lang="en-US" sz="3000">
                <a:solidFill>
                  <a:srgbClr val="000000"/>
                </a:solidFill>
                <a:latin typeface="Arial"/>
                <a:ea typeface="Arial"/>
                <a:cs typeface="Arial"/>
                <a:sym typeface="Arial"/>
              </a:rPr>
              <a:t>The Church, however, remained outside their authority as it was controlled from Rome, not locally. The European Kings hated this and looked for ways to weaken the Church’s power so that they could gain control over its wealth.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Freeform 10" id="10"/>
          <p:cNvSpPr/>
          <p:nvPr/>
        </p:nvSpPr>
        <p:spPr>
          <a:xfrm flipH="false" flipV="false" rot="0">
            <a:off x="10661190" y="2244724"/>
            <a:ext cx="6278070" cy="7480586"/>
          </a:xfrm>
          <a:custGeom>
            <a:avLst/>
            <a:gdLst/>
            <a:ahLst/>
            <a:cxnLst/>
            <a:rect r="r" b="b" t="t" l="l"/>
            <a:pathLst>
              <a:path h="7480586" w="6278070">
                <a:moveTo>
                  <a:pt x="0" y="0"/>
                </a:moveTo>
                <a:lnTo>
                  <a:pt x="6278070" y="0"/>
                </a:lnTo>
                <a:lnTo>
                  <a:pt x="6278070" y="7480587"/>
                </a:lnTo>
                <a:lnTo>
                  <a:pt x="0" y="7480587"/>
                </a:lnTo>
                <a:lnTo>
                  <a:pt x="0" y="0"/>
                </a:lnTo>
                <a:close/>
              </a:path>
            </a:pathLst>
          </a:custGeom>
          <a:blipFill>
            <a:blip r:embed="rId2"/>
            <a:stretch>
              <a:fillRect l="0" t="0" r="0" b="0"/>
            </a:stretch>
          </a:blipFill>
        </p:spPr>
      </p:sp>
      <p:sp>
        <p:nvSpPr>
          <p:cNvPr name="TextBox 11" id="11"/>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82, Artefact, 2nd Edition)</a:t>
            </a:r>
          </a:p>
        </p:txBody>
      </p:sp>
      <p:sp>
        <p:nvSpPr>
          <p:cNvPr name="TextBox 9" id="9"/>
          <p:cNvSpPr txBox="true"/>
          <p:nvPr/>
        </p:nvSpPr>
        <p:spPr>
          <a:xfrm rot="0">
            <a:off x="1028700" y="2120899"/>
            <a:ext cx="15609955" cy="37814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How did the Renaissance influence the start of the Reformation?</a:t>
            </a:r>
          </a:p>
          <a:p>
            <a:pPr algn="l" marL="647702" indent="-323851" lvl="1">
              <a:lnSpc>
                <a:spcPts val="4200"/>
              </a:lnSpc>
              <a:buAutoNum type="arabicPeriod" startAt="1"/>
            </a:pPr>
            <a:r>
              <a:rPr lang="en-US" sz="3000">
                <a:solidFill>
                  <a:srgbClr val="0DA33B"/>
                </a:solidFill>
                <a:latin typeface="Arial"/>
                <a:ea typeface="Arial"/>
                <a:cs typeface="Arial"/>
                <a:sym typeface="Arial"/>
              </a:rPr>
              <a:t>Why was the printing press an important factor in the Reformation?</a:t>
            </a:r>
          </a:p>
          <a:p>
            <a:pPr algn="l" marL="647702" indent="-323851" lvl="1">
              <a:lnSpc>
                <a:spcPts val="4200"/>
              </a:lnSpc>
              <a:buAutoNum type="arabicPeriod" startAt="1"/>
            </a:pPr>
            <a:r>
              <a:rPr lang="en-US" sz="3000">
                <a:solidFill>
                  <a:srgbClr val="0DA33B"/>
                </a:solidFill>
                <a:latin typeface="Arial"/>
                <a:ea typeface="Arial"/>
                <a:cs typeface="Arial"/>
                <a:sym typeface="Arial"/>
              </a:rPr>
              <a:t>Explain the following terms: simony; nepotism; pluralism; absenteeism.</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an indulgence and why was their sale so controversial?</a:t>
            </a:r>
          </a:p>
          <a:p>
            <a:pPr algn="l" marL="647702" indent="-323851" lvl="1">
              <a:lnSpc>
                <a:spcPts val="4200"/>
              </a:lnSpc>
              <a:buAutoNum type="arabicPeriod" startAt="1"/>
            </a:pPr>
            <a:r>
              <a:rPr lang="en-US" sz="3000">
                <a:solidFill>
                  <a:srgbClr val="0DA33B"/>
                </a:solidFill>
                <a:latin typeface="Arial"/>
                <a:ea typeface="Arial"/>
                <a:cs typeface="Arial"/>
                <a:sym typeface="Arial"/>
              </a:rPr>
              <a:t>Why did the (a) wealth and (b) power of the Catholic Church cause resentment?</a:t>
            </a:r>
          </a:p>
          <a:p>
            <a:pPr algn="l" marL="647702" indent="-323851" lvl="1">
              <a:lnSpc>
                <a:spcPts val="4200"/>
              </a:lnSpc>
              <a:buAutoNum type="arabicPeriod" startAt="1"/>
            </a:pPr>
            <a:r>
              <a:rPr lang="en-US" sz="3000">
                <a:solidFill>
                  <a:srgbClr val="FF6300"/>
                </a:solidFill>
                <a:latin typeface="Arial"/>
                <a:ea typeface="Arial"/>
                <a:cs typeface="Arial"/>
                <a:sym typeface="Arial"/>
              </a:rPr>
              <a:t>Which of the causes of the Reformation do you think was the most important? Explain your answer. </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82, Artefact, 2nd Edition)</a:t>
            </a:r>
          </a:p>
        </p:txBody>
      </p:sp>
      <p:sp>
        <p:nvSpPr>
          <p:cNvPr name="TextBox 9" id="9"/>
          <p:cNvSpPr txBox="true"/>
          <p:nvPr/>
        </p:nvSpPr>
        <p:spPr>
          <a:xfrm rot="0">
            <a:off x="1028700" y="2120899"/>
            <a:ext cx="15609955" cy="7515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ea typeface="Arial"/>
                <a:cs typeface="Arial"/>
                <a:sym typeface="Arial"/>
              </a:rPr>
              <a:t>The Renaissance encouraged people to question old beliefs. An increase in literacy also helped people to gather </a:t>
            </a:r>
            <a:r>
              <a:rPr lang="en-US" sz="3000">
                <a:solidFill>
                  <a:srgbClr val="000000"/>
                </a:solidFill>
                <a:latin typeface="Arial"/>
                <a:ea typeface="Arial"/>
                <a:cs typeface="Arial"/>
                <a:sym typeface="Arial"/>
              </a:rPr>
              <a:t>information independently.</a:t>
            </a:r>
          </a:p>
          <a:p>
            <a:pPr algn="l" marL="647702" indent="-323851" lvl="1">
              <a:lnSpc>
                <a:spcPts val="4200"/>
              </a:lnSpc>
              <a:buAutoNum type="arabicPeriod" startAt="1"/>
            </a:pPr>
            <a:r>
              <a:rPr lang="en-US" sz="3000">
                <a:solidFill>
                  <a:srgbClr val="000000"/>
                </a:solidFill>
                <a:latin typeface="Arial"/>
                <a:ea typeface="Arial"/>
                <a:cs typeface="Arial"/>
                <a:sym typeface="Arial"/>
              </a:rPr>
              <a:t>The ideas of the Reformers spread quickly around Europe in printed books and pamphlets.</a:t>
            </a:r>
          </a:p>
          <a:p>
            <a:pPr algn="l" marL="647702" indent="-323851" lvl="1">
              <a:lnSpc>
                <a:spcPts val="4200"/>
              </a:lnSpc>
              <a:buAutoNum type="arabicPeriod" startAt="1"/>
            </a:pPr>
            <a:r>
              <a:rPr lang="en-US" sz="3000">
                <a:solidFill>
                  <a:srgbClr val="000000"/>
                </a:solidFill>
                <a:latin typeface="Arial"/>
                <a:ea typeface="Arial"/>
                <a:cs typeface="Arial"/>
                <a:sym typeface="Arial"/>
              </a:rPr>
              <a:t>Simony: the buying or selling of positions within the Church; nepotism: the appointing of relatives to Church jobs regardless of merit; pluralism: holding more than one Church position at the same time; absenteeism: priests or bishops being absent from their parish or diocese for long periods of time. </a:t>
            </a:r>
          </a:p>
          <a:p>
            <a:pPr algn="l" marL="647702" indent="-323851" lvl="1">
              <a:lnSpc>
                <a:spcPts val="4200"/>
              </a:lnSpc>
              <a:buAutoNum type="arabicPeriod" startAt="1"/>
            </a:pPr>
            <a:r>
              <a:rPr lang="en-US" sz="3000">
                <a:solidFill>
                  <a:srgbClr val="000000"/>
                </a:solidFill>
                <a:latin typeface="Arial"/>
                <a:ea typeface="Arial"/>
                <a:cs typeface="Arial"/>
                <a:sym typeface="Arial"/>
              </a:rPr>
              <a:t>An indulgence was a special prayer to reduce the amount of time a soul spent in purgatory; the idea that forgiveness of sins could be bought for money outraged many.</a:t>
            </a:r>
          </a:p>
          <a:p>
            <a:pPr algn="l" marL="647702" indent="-323851" lvl="1">
              <a:lnSpc>
                <a:spcPts val="4200"/>
              </a:lnSpc>
              <a:buAutoNum type="arabicPeriod" startAt="1"/>
            </a:pPr>
            <a:r>
              <a:rPr lang="en-US" sz="3000">
                <a:solidFill>
                  <a:srgbClr val="000000"/>
                </a:solidFill>
                <a:latin typeface="Arial"/>
                <a:ea typeface="Arial"/>
                <a:cs typeface="Arial"/>
                <a:sym typeface="Arial"/>
              </a:rPr>
              <a:t> </a:t>
            </a:r>
          </a:p>
          <a:p>
            <a:pPr algn="l" marL="1295403" indent="-431801" lvl="2">
              <a:lnSpc>
                <a:spcPts val="4200"/>
              </a:lnSpc>
              <a:buAutoNum type="alphaLcPeriod" startAt="1"/>
            </a:pPr>
            <a:r>
              <a:rPr lang="en-US" sz="3000">
                <a:solidFill>
                  <a:srgbClr val="000000"/>
                </a:solidFill>
                <a:latin typeface="Arial"/>
                <a:ea typeface="Arial"/>
                <a:cs typeface="Arial"/>
                <a:sym typeface="Arial"/>
              </a:rPr>
              <a:t>The Church was wealthier than some kings and ordinary people paid tithes to it.</a:t>
            </a:r>
          </a:p>
          <a:p>
            <a:pPr algn="l" marL="1295403" indent="-431801" lvl="2">
              <a:lnSpc>
                <a:spcPts val="4200"/>
              </a:lnSpc>
              <a:buAutoNum type="alphaLcPeriod" startAt="1"/>
            </a:pPr>
            <a:r>
              <a:rPr lang="en-US" sz="3000">
                <a:solidFill>
                  <a:srgbClr val="000000"/>
                </a:solidFill>
                <a:latin typeface="Arial"/>
                <a:ea typeface="Arial"/>
                <a:cs typeface="Arial"/>
                <a:sym typeface="Arial"/>
              </a:rPr>
              <a:t>The Church was beyond the power of kings, who wanted to have full control over the countries they ruled.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599172"/>
            <a:ext cx="18288000" cy="1327150"/>
          </a:xfrm>
          <a:prstGeom prst="rect">
            <a:avLst/>
          </a:prstGeom>
        </p:spPr>
        <p:txBody>
          <a:bodyPr anchor="t" rtlCol="false" tIns="0" lIns="0" bIns="0" rIns="0">
            <a:spAutoFit/>
          </a:bodyPr>
          <a:lstStyle/>
          <a:p>
            <a:pPr algn="ctr">
              <a:lnSpc>
                <a:spcPts val="9799"/>
              </a:lnSpc>
            </a:pPr>
            <a:r>
              <a:rPr lang="en-US" b="true" sz="6999" spc="314">
                <a:solidFill>
                  <a:srgbClr val="004AAD"/>
                </a:solidFill>
                <a:latin typeface="Arial Bold"/>
                <a:ea typeface="Arial Bold"/>
                <a:cs typeface="Arial Bold"/>
                <a:sym typeface="Arial Bold"/>
              </a:rPr>
              <a:t>10.2: MARTIN LUTHER, 1483-1546</a:t>
            </a:r>
          </a:p>
        </p:txBody>
      </p:sp>
      <p:sp>
        <p:nvSpPr>
          <p:cNvPr name="TextBox 5" id="5"/>
          <p:cNvSpPr txBox="true"/>
          <p:nvPr/>
        </p:nvSpPr>
        <p:spPr>
          <a:xfrm rot="0">
            <a:off x="1400882" y="3932547"/>
            <a:ext cx="15486236" cy="955675"/>
          </a:xfrm>
          <a:prstGeom prst="rect">
            <a:avLst/>
          </a:prstGeom>
        </p:spPr>
        <p:txBody>
          <a:bodyPr anchor="t" rtlCol="false" tIns="0" lIns="0" bIns="0" rIns="0">
            <a:spAutoFit/>
          </a:bodyPr>
          <a:lstStyle/>
          <a:p>
            <a:pPr algn="ctr">
              <a:lnSpc>
                <a:spcPts val="7474"/>
              </a:lnSpc>
            </a:pPr>
            <a:r>
              <a:rPr lang="en-US" sz="6499" spc="1949">
                <a:solidFill>
                  <a:srgbClr val="FFFFFF"/>
                </a:solidFill>
                <a:latin typeface="Daydream"/>
                <a:ea typeface="Daydream"/>
                <a:cs typeface="Daydream"/>
                <a:sym typeface="Daydream"/>
              </a:rPr>
              <a:t>10.2: martin luther, 1483-1546</a:t>
            </a:r>
          </a:p>
        </p:txBody>
      </p:sp>
      <p:sp>
        <p:nvSpPr>
          <p:cNvPr name="TextBox 6" id="6"/>
          <p:cNvSpPr txBox="true"/>
          <p:nvPr/>
        </p:nvSpPr>
        <p:spPr>
          <a:xfrm rot="0">
            <a:off x="15804216" y="-14772"/>
            <a:ext cx="203830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10</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1517 to 1650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28700" y="2294669"/>
            <a:ext cx="4333727" cy="6857163"/>
          </a:xfrm>
          <a:custGeom>
            <a:avLst/>
            <a:gdLst/>
            <a:ahLst/>
            <a:cxnLst/>
            <a:rect r="r" b="b" t="t" l="l"/>
            <a:pathLst>
              <a:path h="6857163" w="4333727">
                <a:moveTo>
                  <a:pt x="0" y="0"/>
                </a:moveTo>
                <a:lnTo>
                  <a:pt x="4333727" y="0"/>
                </a:lnTo>
                <a:lnTo>
                  <a:pt x="4333727" y="6857163"/>
                </a:lnTo>
                <a:lnTo>
                  <a:pt x="0" y="6857163"/>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8" id="8"/>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Early Life</a:t>
            </a:r>
          </a:p>
        </p:txBody>
      </p:sp>
      <p:sp>
        <p:nvSpPr>
          <p:cNvPr name="TextBox 9" id="9"/>
          <p:cNvSpPr txBox="true"/>
          <p:nvPr/>
        </p:nvSpPr>
        <p:spPr>
          <a:xfrm rot="0">
            <a:off x="5684179" y="2170844"/>
            <a:ext cx="10933328" cy="2714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Martin Luther was the man who started the Reformation. </a:t>
            </a:r>
            <a:r>
              <a:rPr lang="en-US" sz="3000">
                <a:solidFill>
                  <a:srgbClr val="000000"/>
                </a:solidFill>
                <a:latin typeface="Arial"/>
                <a:ea typeface="Arial"/>
                <a:cs typeface="Arial"/>
                <a:sym typeface="Arial"/>
              </a:rPr>
              <a:t>He was born to a wealthy family in </a:t>
            </a:r>
            <a:r>
              <a:rPr lang="en-US" sz="3000" b="true">
                <a:solidFill>
                  <a:srgbClr val="000000"/>
                </a:solidFill>
                <a:latin typeface="Arial Bold"/>
                <a:ea typeface="Arial Bold"/>
                <a:cs typeface="Arial Bold"/>
                <a:sym typeface="Arial Bold"/>
              </a:rPr>
              <a:t>Saxony, Germany </a:t>
            </a:r>
            <a:r>
              <a:rPr lang="en-US" sz="3000">
                <a:solidFill>
                  <a:srgbClr val="000000"/>
                </a:solidFill>
                <a:latin typeface="Arial"/>
                <a:ea typeface="Arial"/>
                <a:cs typeface="Arial"/>
                <a:sym typeface="Arial"/>
              </a:rPr>
              <a:t>(then part of the Holy Roman Empire) in 1483. After studying law, he decided to become an </a:t>
            </a:r>
            <a:r>
              <a:rPr lang="en-US" sz="3000" b="true">
                <a:solidFill>
                  <a:srgbClr val="000000"/>
                </a:solidFill>
                <a:latin typeface="Arial Bold"/>
                <a:ea typeface="Arial Bold"/>
                <a:cs typeface="Arial Bold"/>
                <a:sym typeface="Arial Bold"/>
              </a:rPr>
              <a:t>Augustinian</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monk</a:t>
            </a:r>
            <a:r>
              <a:rPr lang="en-US" sz="3000">
                <a:solidFill>
                  <a:srgbClr val="000000"/>
                </a:solidFill>
                <a:latin typeface="Arial"/>
                <a:ea typeface="Arial"/>
                <a:cs typeface="Arial"/>
                <a:sym typeface="Arial"/>
              </a:rPr>
              <a:t>. He studied theology and became Professor of Theology at the </a:t>
            </a:r>
            <a:r>
              <a:rPr lang="en-US" sz="3000" b="true">
                <a:solidFill>
                  <a:srgbClr val="000000"/>
                </a:solidFill>
                <a:latin typeface="Arial Bold"/>
                <a:ea typeface="Arial Bold"/>
                <a:cs typeface="Arial Bold"/>
                <a:sym typeface="Arial Bold"/>
              </a:rPr>
              <a:t>University of</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Wittenberg</a:t>
            </a:r>
            <a:r>
              <a:rPr lang="en-US" sz="3000">
                <a:solidFill>
                  <a:srgbClr val="000000"/>
                </a:solidFill>
                <a:latin typeface="Arial"/>
                <a:ea typeface="Arial"/>
                <a:cs typeface="Arial"/>
                <a:sym typeface="Arial"/>
              </a:rPr>
              <a:t>.</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1" id="11"/>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Justification by Faith Alone</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Luther spent most of his time studying the bible in great detail to ensure he was doing all he could to go to heaven. </a:t>
            </a:r>
            <a:r>
              <a:rPr lang="en-US" sz="3000">
                <a:solidFill>
                  <a:srgbClr val="000000"/>
                </a:solidFill>
                <a:latin typeface="Arial"/>
                <a:ea typeface="Arial"/>
                <a:cs typeface="Arial"/>
                <a:sym typeface="Arial"/>
              </a:rPr>
              <a:t>The Catholic Church taught that to get to heaven you had to have </a:t>
            </a:r>
            <a:r>
              <a:rPr lang="en-US" sz="3000" b="true">
                <a:solidFill>
                  <a:srgbClr val="000000"/>
                </a:solidFill>
                <a:latin typeface="Arial Bold"/>
                <a:ea typeface="Arial Bold"/>
                <a:cs typeface="Arial Bold"/>
                <a:sym typeface="Arial Bold"/>
              </a:rPr>
              <a:t>faith</a:t>
            </a:r>
            <a:r>
              <a:rPr lang="en-US" sz="3000">
                <a:solidFill>
                  <a:srgbClr val="000000"/>
                </a:solidFill>
                <a:latin typeface="Arial"/>
                <a:ea typeface="Arial"/>
                <a:cs typeface="Arial"/>
                <a:sym typeface="Arial"/>
              </a:rPr>
              <a:t> in God and preform </a:t>
            </a:r>
            <a:r>
              <a:rPr lang="en-US" sz="3000" b="true">
                <a:solidFill>
                  <a:srgbClr val="000000"/>
                </a:solidFill>
                <a:latin typeface="Arial Bold"/>
                <a:ea typeface="Arial Bold"/>
                <a:cs typeface="Arial Bold"/>
                <a:sym typeface="Arial Bold"/>
              </a:rPr>
              <a:t>good works</a:t>
            </a:r>
            <a:r>
              <a:rPr lang="en-US" sz="3000">
                <a:solidFill>
                  <a:srgbClr val="000000"/>
                </a:solidFill>
                <a:latin typeface="Arial"/>
                <a:ea typeface="Arial"/>
                <a:cs typeface="Arial"/>
                <a:sym typeface="Arial"/>
              </a:rPr>
              <a:t> (prayer, fasting, pilgrimages, indulgences, giving to charity). However, Luther found no mention in the bible of good works and came to believe that only God could forgive sins and only faith in God would save his soul. He called his teaching ‘</a:t>
            </a:r>
            <a:r>
              <a:rPr lang="en-US" sz="3000" b="true">
                <a:solidFill>
                  <a:srgbClr val="000000"/>
                </a:solidFill>
                <a:latin typeface="Arial Bold"/>
                <a:ea typeface="Arial Bold"/>
                <a:cs typeface="Arial Bold"/>
                <a:sym typeface="Arial Bold"/>
              </a:rPr>
              <a:t>justification by faith alone</a:t>
            </a:r>
            <a:r>
              <a:rPr lang="en-US" sz="3000">
                <a:solidFill>
                  <a:srgbClr val="000000"/>
                </a:solidFill>
                <a:latin typeface="Arial"/>
                <a:ea typeface="Arial"/>
                <a:cs typeface="Arial"/>
                <a:sym typeface="Arial"/>
              </a:rPr>
              <a:t>’ – only faith in God could get a person into heaven.</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The Sale of Indulgences</a:t>
            </a:r>
          </a:p>
        </p:txBody>
      </p:sp>
      <p:sp>
        <p:nvSpPr>
          <p:cNvPr name="TextBox 8" id="8"/>
          <p:cNvSpPr txBox="true"/>
          <p:nvPr/>
        </p:nvSpPr>
        <p:spPr>
          <a:xfrm rot="0">
            <a:off x="1028700" y="2120899"/>
            <a:ext cx="8115300" cy="48482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In 1517, </a:t>
            </a:r>
            <a:r>
              <a:rPr lang="en-US" sz="3000" b="true">
                <a:solidFill>
                  <a:srgbClr val="000000"/>
                </a:solidFill>
                <a:latin typeface="Arial Bold"/>
                <a:ea typeface="Arial Bold"/>
                <a:cs typeface="Arial Bold"/>
                <a:sym typeface="Arial Bold"/>
              </a:rPr>
              <a:t>John Tetzel</a:t>
            </a:r>
            <a:r>
              <a:rPr lang="en-US" sz="3000">
                <a:solidFill>
                  <a:srgbClr val="000000"/>
                </a:solidFill>
                <a:latin typeface="Arial"/>
                <a:ea typeface="Arial"/>
                <a:cs typeface="Arial"/>
                <a:sym typeface="Arial"/>
              </a:rPr>
              <a:t> arrived in Wittenberg selling </a:t>
            </a:r>
            <a:r>
              <a:rPr lang="en-US" sz="3000" b="true">
                <a:solidFill>
                  <a:srgbClr val="000000"/>
                </a:solidFill>
                <a:latin typeface="Arial Bold"/>
                <a:ea typeface="Arial Bold"/>
                <a:cs typeface="Arial Bold"/>
                <a:sym typeface="Arial Bold"/>
              </a:rPr>
              <a:t>indulgences</a:t>
            </a:r>
            <a:r>
              <a:rPr lang="en-US" sz="3000">
                <a:solidFill>
                  <a:srgbClr val="000000"/>
                </a:solidFill>
                <a:latin typeface="Arial"/>
                <a:ea typeface="Arial"/>
                <a:cs typeface="Arial"/>
                <a:sym typeface="Arial"/>
              </a:rPr>
              <a:t> to the local people. Half of the money was for the rebuilding of St Peter’s Basilica while the other half went to the </a:t>
            </a:r>
            <a:r>
              <a:rPr lang="en-US" sz="3000" b="true">
                <a:solidFill>
                  <a:srgbClr val="000000"/>
                </a:solidFill>
                <a:latin typeface="Arial Bold"/>
                <a:ea typeface="Arial Bold"/>
                <a:cs typeface="Arial Bold"/>
                <a:sym typeface="Arial Bold"/>
              </a:rPr>
              <a:t>Archbishop</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of Mainz</a:t>
            </a:r>
            <a:r>
              <a:rPr lang="en-US" sz="3000">
                <a:solidFill>
                  <a:srgbClr val="000000"/>
                </a:solidFill>
                <a:latin typeface="Arial"/>
                <a:ea typeface="Arial"/>
                <a:cs typeface="Arial"/>
                <a:sym typeface="Arial"/>
              </a:rPr>
              <a:t>. Luther was furious; especially as Tetzel was telling people that they were guaranteed a place in heaven if they bought an indulgence from him. Luther wrote to the archbishop in protest but he was ignored. </a:t>
            </a:r>
          </a:p>
        </p:txBody>
      </p:sp>
      <p:sp>
        <p:nvSpPr>
          <p:cNvPr name="Freeform 9" id="9"/>
          <p:cNvSpPr/>
          <p:nvPr/>
        </p:nvSpPr>
        <p:spPr>
          <a:xfrm flipH="false" flipV="false" rot="0">
            <a:off x="9378768" y="2244724"/>
            <a:ext cx="7325724" cy="4889787"/>
          </a:xfrm>
          <a:custGeom>
            <a:avLst/>
            <a:gdLst/>
            <a:ahLst/>
            <a:cxnLst/>
            <a:rect r="r" b="b" t="t" l="l"/>
            <a:pathLst>
              <a:path h="4889787" w="7325724">
                <a:moveTo>
                  <a:pt x="0" y="0"/>
                </a:moveTo>
                <a:lnTo>
                  <a:pt x="7325724" y="0"/>
                </a:lnTo>
                <a:lnTo>
                  <a:pt x="7325724" y="4889787"/>
                </a:lnTo>
                <a:lnTo>
                  <a:pt x="0" y="4889787"/>
                </a:lnTo>
                <a:lnTo>
                  <a:pt x="0" y="0"/>
                </a:lnTo>
                <a:close/>
              </a:path>
            </a:pathLst>
          </a:custGeom>
          <a:blipFill>
            <a:blip r:embed="rId2"/>
            <a:stretch>
              <a:fillRect l="-2651" t="-6118" r="-2929" b="-5181"/>
            </a:stretch>
          </a:blipFill>
        </p:spPr>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1" id="11"/>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The Ninety-Five Theses</a:t>
            </a:r>
          </a:p>
        </p:txBody>
      </p:sp>
      <p:sp>
        <p:nvSpPr>
          <p:cNvPr name="TextBox 8" id="8"/>
          <p:cNvSpPr txBox="true"/>
          <p:nvPr/>
        </p:nvSpPr>
        <p:spPr>
          <a:xfrm rot="0">
            <a:off x="1028700" y="2120899"/>
            <a:ext cx="15609955" cy="5915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Luther wrote out </a:t>
            </a:r>
            <a:r>
              <a:rPr lang="en-US" sz="3000" b="true">
                <a:solidFill>
                  <a:srgbClr val="000000"/>
                </a:solidFill>
                <a:latin typeface="Arial Bold"/>
                <a:ea typeface="Arial Bold"/>
                <a:cs typeface="Arial Bold"/>
                <a:sym typeface="Arial Bold"/>
              </a:rPr>
              <a:t>ninety-five theses </a:t>
            </a:r>
            <a:r>
              <a:rPr lang="en-US" sz="3000">
                <a:solidFill>
                  <a:srgbClr val="000000"/>
                </a:solidFill>
                <a:latin typeface="Arial"/>
                <a:ea typeface="Arial"/>
                <a:cs typeface="Arial"/>
                <a:sym typeface="Arial"/>
              </a:rPr>
              <a:t>(arguments) in Latin. He is said to have nailed them to the door of his church in Wittenberg – but there are some doubts this actually happened. He initial aim seems to have been to encourage debate amongst scholars at the university.</a:t>
            </a:r>
          </a:p>
          <a:p>
            <a:pPr algn="just">
              <a:lnSpc>
                <a:spcPts val="4200"/>
              </a:lnSpc>
            </a:pPr>
            <a:r>
              <a:rPr lang="en-US" sz="3000">
                <a:solidFill>
                  <a:srgbClr val="000000"/>
                </a:solidFill>
                <a:latin typeface="Arial"/>
                <a:ea typeface="Arial"/>
                <a:cs typeface="Arial"/>
                <a:sym typeface="Arial"/>
              </a:rPr>
              <a:t>However, the </a:t>
            </a:r>
            <a:r>
              <a:rPr lang="en-US" sz="3000" b="true">
                <a:solidFill>
                  <a:srgbClr val="000000"/>
                </a:solidFill>
                <a:latin typeface="Arial Bold"/>
                <a:ea typeface="Arial Bold"/>
                <a:cs typeface="Arial Bold"/>
                <a:sym typeface="Arial Bold"/>
              </a:rPr>
              <a:t>Ninety-Five Theses </a:t>
            </a:r>
            <a:r>
              <a:rPr lang="en-US" sz="3000">
                <a:solidFill>
                  <a:srgbClr val="000000"/>
                </a:solidFill>
                <a:latin typeface="Arial"/>
                <a:ea typeface="Arial"/>
                <a:cs typeface="Arial"/>
                <a:sym typeface="Arial"/>
              </a:rPr>
              <a:t>were </a:t>
            </a:r>
            <a:r>
              <a:rPr lang="en-US" sz="3000" b="true">
                <a:solidFill>
                  <a:srgbClr val="000000"/>
                </a:solidFill>
                <a:latin typeface="Arial Bold"/>
                <a:ea typeface="Arial Bold"/>
                <a:cs typeface="Arial Bold"/>
                <a:sym typeface="Arial Bold"/>
              </a:rPr>
              <a:t>quickly translated into German</a:t>
            </a:r>
            <a:r>
              <a:rPr lang="en-US" sz="3000">
                <a:solidFill>
                  <a:srgbClr val="000000"/>
                </a:solidFill>
                <a:latin typeface="Arial"/>
                <a:ea typeface="Arial"/>
                <a:cs typeface="Arial"/>
                <a:sym typeface="Arial"/>
              </a:rPr>
              <a:t>. Thanks to the </a:t>
            </a:r>
            <a:r>
              <a:rPr lang="en-US" sz="3000" b="true">
                <a:solidFill>
                  <a:srgbClr val="000000"/>
                </a:solidFill>
                <a:latin typeface="Arial Bold"/>
                <a:ea typeface="Arial Bold"/>
                <a:cs typeface="Arial Bold"/>
                <a:sym typeface="Arial Bold"/>
              </a:rPr>
              <a:t>Printing</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Press</a:t>
            </a:r>
            <a:r>
              <a:rPr lang="en-US" sz="3000">
                <a:solidFill>
                  <a:srgbClr val="000000"/>
                </a:solidFill>
                <a:latin typeface="Arial"/>
                <a:ea typeface="Arial"/>
                <a:cs typeface="Arial"/>
                <a:sym typeface="Arial"/>
              </a:rPr>
              <a:t>, they spread all over Germany and quickly turned into a full-scale public attack on the authority of the Pope.</a:t>
            </a:r>
          </a:p>
          <a:p>
            <a:pPr algn="just">
              <a:lnSpc>
                <a:spcPts val="4200"/>
              </a:lnSpc>
            </a:pPr>
            <a:r>
              <a:rPr lang="en-US" sz="3000">
                <a:solidFill>
                  <a:srgbClr val="000000"/>
                </a:solidFill>
                <a:latin typeface="Arial"/>
                <a:ea typeface="Arial"/>
                <a:cs typeface="Arial"/>
                <a:sym typeface="Arial"/>
              </a:rPr>
              <a:t>Some of the main ideas within Luther’s ninety-five theses included: </a:t>
            </a:r>
          </a:p>
          <a:p>
            <a:pPr algn="just" marL="647702" indent="-323851" lvl="1">
              <a:lnSpc>
                <a:spcPts val="4200"/>
              </a:lnSpc>
              <a:buFont typeface="Arial"/>
              <a:buChar char="•"/>
            </a:pPr>
            <a:r>
              <a:rPr lang="en-US" sz="3000">
                <a:solidFill>
                  <a:srgbClr val="000000"/>
                </a:solidFill>
                <a:latin typeface="Arial"/>
                <a:ea typeface="Arial"/>
                <a:cs typeface="Arial"/>
                <a:sym typeface="Arial"/>
              </a:rPr>
              <a:t>The Pope had no power to forgive sins.</a:t>
            </a:r>
          </a:p>
          <a:p>
            <a:pPr algn="just" marL="647702" indent="-323851" lvl="1">
              <a:lnSpc>
                <a:spcPts val="4200"/>
              </a:lnSpc>
              <a:buFont typeface="Arial"/>
              <a:buChar char="•"/>
            </a:pPr>
            <a:r>
              <a:rPr lang="en-US" sz="3000">
                <a:solidFill>
                  <a:srgbClr val="000000"/>
                </a:solidFill>
                <a:latin typeface="Arial"/>
                <a:ea typeface="Arial"/>
                <a:cs typeface="Arial"/>
                <a:sym typeface="Arial"/>
              </a:rPr>
              <a:t>Indulgences do not save people from punishment for their sins.</a:t>
            </a:r>
          </a:p>
          <a:p>
            <a:pPr algn="just" marL="647702" indent="-323851" lvl="1">
              <a:lnSpc>
                <a:spcPts val="4200"/>
              </a:lnSpc>
              <a:buFont typeface="Arial"/>
              <a:buChar char="•"/>
            </a:pPr>
            <a:r>
              <a:rPr lang="en-US" sz="3000">
                <a:solidFill>
                  <a:srgbClr val="000000"/>
                </a:solidFill>
                <a:latin typeface="Arial"/>
                <a:ea typeface="Arial"/>
                <a:cs typeface="Arial"/>
                <a:sym typeface="Arial"/>
              </a:rPr>
              <a:t>As one of the richest men in Europe, the Pope should rebuild St Peter’s himself instead of taking money from the poor.</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The Response of the Catholic Church</a:t>
            </a:r>
          </a:p>
        </p:txBody>
      </p:sp>
      <p:sp>
        <p:nvSpPr>
          <p:cNvPr name="TextBox 8" id="8"/>
          <p:cNvSpPr txBox="true"/>
          <p:nvPr/>
        </p:nvSpPr>
        <p:spPr>
          <a:xfrm rot="0">
            <a:off x="8833677" y="2139949"/>
            <a:ext cx="7804977" cy="57372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At first, </a:t>
            </a:r>
            <a:r>
              <a:rPr lang="en-US" sz="2500" b="true">
                <a:solidFill>
                  <a:srgbClr val="000000"/>
                </a:solidFill>
                <a:latin typeface="Arial Bold"/>
                <a:ea typeface="Arial Bold"/>
                <a:cs typeface="Arial Bold"/>
                <a:sym typeface="Arial Bold"/>
              </a:rPr>
              <a:t>Pope Leo X </a:t>
            </a:r>
            <a:r>
              <a:rPr lang="en-US" sz="2500">
                <a:solidFill>
                  <a:srgbClr val="000000"/>
                </a:solidFill>
                <a:latin typeface="Arial"/>
                <a:ea typeface="Arial"/>
                <a:cs typeface="Arial"/>
                <a:sym typeface="Arial"/>
              </a:rPr>
              <a:t>did not consider Luther to be a real problem. It was only in 1519 – two years later – after the theses had spread that he sent the theologian </a:t>
            </a:r>
            <a:r>
              <a:rPr lang="en-US" sz="2500" b="true">
                <a:solidFill>
                  <a:srgbClr val="000000"/>
                </a:solidFill>
                <a:latin typeface="Arial Bold"/>
                <a:ea typeface="Arial Bold"/>
                <a:cs typeface="Arial Bold"/>
                <a:sym typeface="Arial Bold"/>
              </a:rPr>
              <a:t>John Eck </a:t>
            </a:r>
            <a:r>
              <a:rPr lang="en-US" sz="2500">
                <a:solidFill>
                  <a:srgbClr val="000000"/>
                </a:solidFill>
                <a:latin typeface="Arial"/>
                <a:ea typeface="Arial"/>
                <a:cs typeface="Arial"/>
                <a:sym typeface="Arial"/>
              </a:rPr>
              <a:t>to debate Luther in public. This time, Luther went further than before and claimed that the Pope had no more power to interpret the Bible than anyone else.</a:t>
            </a:r>
          </a:p>
          <a:p>
            <a:pPr algn="just">
              <a:lnSpc>
                <a:spcPts val="3500"/>
              </a:lnSpc>
            </a:pPr>
            <a:r>
              <a:rPr lang="en-US" sz="2500">
                <a:solidFill>
                  <a:srgbClr val="000000"/>
                </a:solidFill>
                <a:latin typeface="Arial"/>
                <a:ea typeface="Arial"/>
                <a:cs typeface="Arial"/>
                <a:sym typeface="Arial"/>
              </a:rPr>
              <a:t>Leo ordered Luther to </a:t>
            </a:r>
            <a:r>
              <a:rPr lang="en-US" sz="2500" b="true">
                <a:solidFill>
                  <a:srgbClr val="000000"/>
                </a:solidFill>
                <a:latin typeface="Arial Bold"/>
                <a:ea typeface="Arial Bold"/>
                <a:cs typeface="Arial Bold"/>
                <a:sym typeface="Arial Bold"/>
              </a:rPr>
              <a:t>recant</a:t>
            </a:r>
            <a:r>
              <a:rPr lang="en-US" sz="2500">
                <a:solidFill>
                  <a:srgbClr val="000000"/>
                </a:solidFill>
                <a:latin typeface="Arial"/>
                <a:ea typeface="Arial"/>
                <a:cs typeface="Arial"/>
                <a:sym typeface="Arial"/>
              </a:rPr>
              <a:t> (take back what he said) but he refused. Next, Leo sent a </a:t>
            </a:r>
            <a:r>
              <a:rPr lang="en-US" sz="2500" b="true">
                <a:solidFill>
                  <a:srgbClr val="000000"/>
                </a:solidFill>
                <a:latin typeface="Arial Bold"/>
                <a:ea typeface="Arial Bold"/>
                <a:cs typeface="Arial Bold"/>
                <a:sym typeface="Arial Bold"/>
              </a:rPr>
              <a:t>papal</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bull</a:t>
            </a:r>
            <a:r>
              <a:rPr lang="en-US" sz="2500">
                <a:solidFill>
                  <a:srgbClr val="000000"/>
                </a:solidFill>
                <a:latin typeface="Arial"/>
                <a:ea typeface="Arial"/>
                <a:cs typeface="Arial"/>
                <a:sym typeface="Arial"/>
              </a:rPr>
              <a:t> (a formal letter and command by the Pope) threatening Luther with </a:t>
            </a:r>
            <a:r>
              <a:rPr lang="en-US" sz="2500" b="true">
                <a:solidFill>
                  <a:srgbClr val="000000"/>
                </a:solidFill>
                <a:latin typeface="Arial Bold"/>
                <a:ea typeface="Arial Bold"/>
                <a:cs typeface="Arial Bold"/>
                <a:sym typeface="Arial Bold"/>
              </a:rPr>
              <a:t>excommunication</a:t>
            </a:r>
            <a:r>
              <a:rPr lang="en-US" sz="2500">
                <a:solidFill>
                  <a:srgbClr val="000000"/>
                </a:solidFill>
                <a:latin typeface="Arial"/>
                <a:ea typeface="Arial"/>
                <a:cs typeface="Arial"/>
                <a:sym typeface="Arial"/>
              </a:rPr>
              <a:t> (to be thrown out of the Catholic Church and unable to receive the sacraments). Luther responded by publicly burning it and was excommunicated in 1521.</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Freeform 10" id="10"/>
          <p:cNvSpPr/>
          <p:nvPr/>
        </p:nvSpPr>
        <p:spPr>
          <a:xfrm flipH="false" flipV="false" rot="0">
            <a:off x="1009650" y="2651604"/>
            <a:ext cx="7500177" cy="4983791"/>
          </a:xfrm>
          <a:custGeom>
            <a:avLst/>
            <a:gdLst/>
            <a:ahLst/>
            <a:cxnLst/>
            <a:rect r="r" b="b" t="t" l="l"/>
            <a:pathLst>
              <a:path h="4983791" w="7500177">
                <a:moveTo>
                  <a:pt x="0" y="0"/>
                </a:moveTo>
                <a:lnTo>
                  <a:pt x="7500177" y="0"/>
                </a:lnTo>
                <a:lnTo>
                  <a:pt x="7500177" y="4983792"/>
                </a:lnTo>
                <a:lnTo>
                  <a:pt x="0" y="4983792"/>
                </a:lnTo>
                <a:lnTo>
                  <a:pt x="0" y="0"/>
                </a:lnTo>
                <a:close/>
              </a:path>
            </a:pathLst>
          </a:custGeom>
          <a:blipFill>
            <a:blip r:embed="rId2"/>
            <a:stretch>
              <a:fillRect l="0" t="0" r="0" b="0"/>
            </a:stretch>
          </a:blipFill>
        </p:spPr>
      </p:sp>
      <p:sp>
        <p:nvSpPr>
          <p:cNvPr name="TextBox 11" id="11"/>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8" id="8"/>
          <p:cNvGrpSpPr/>
          <p:nvPr/>
        </p:nvGrpSpPr>
        <p:grpSpPr>
          <a:xfrm rot="0">
            <a:off x="1017734" y="4894046"/>
            <a:ext cx="2355206" cy="1052158"/>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0" id="10"/>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1517</a:t>
              </a:r>
            </a:p>
          </p:txBody>
        </p:sp>
      </p:grpSp>
      <p:grpSp>
        <p:nvGrpSpPr>
          <p:cNvPr name="Group 11" id="11"/>
          <p:cNvGrpSpPr/>
          <p:nvPr/>
        </p:nvGrpSpPr>
        <p:grpSpPr>
          <a:xfrm rot="0">
            <a:off x="3063782" y="4894046"/>
            <a:ext cx="2243649" cy="1052158"/>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3" id="13"/>
            <p:cNvSpPr txBox="true"/>
            <p:nvPr/>
          </p:nvSpPr>
          <p:spPr>
            <a:xfrm>
              <a:off x="177800" y="-66675"/>
              <a:ext cx="612618"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1520</a:t>
              </a:r>
            </a:p>
          </p:txBody>
        </p:sp>
      </p:grpSp>
      <p:grpSp>
        <p:nvGrpSpPr>
          <p:cNvPr name="Group 14" id="14"/>
          <p:cNvGrpSpPr/>
          <p:nvPr/>
        </p:nvGrpSpPr>
        <p:grpSpPr>
          <a:xfrm rot="0">
            <a:off x="5040031" y="4894046"/>
            <a:ext cx="2327206" cy="1052158"/>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16" id="16"/>
            <p:cNvSpPr txBox="true"/>
            <p:nvPr/>
          </p:nvSpPr>
          <p:spPr>
            <a:xfrm>
              <a:off x="177800" y="-66675"/>
              <a:ext cx="644892"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1521</a:t>
              </a:r>
            </a:p>
          </p:txBody>
        </p:sp>
      </p:grpSp>
      <p:sp>
        <p:nvSpPr>
          <p:cNvPr name="AutoShape 17" id="17"/>
          <p:cNvSpPr/>
          <p:nvPr/>
        </p:nvSpPr>
        <p:spPr>
          <a:xfrm flipV="true">
            <a:off x="2226017" y="6329630"/>
            <a:ext cx="0" cy="2575766"/>
          </a:xfrm>
          <a:prstGeom prst="line">
            <a:avLst/>
          </a:prstGeom>
          <a:ln cap="flat" w="9525">
            <a:solidFill>
              <a:srgbClr val="0F6FC6"/>
            </a:solidFill>
            <a:prstDash val="solid"/>
            <a:headEnd type="none" len="sm" w="sm"/>
            <a:tailEnd type="none" len="sm" w="sm"/>
          </a:ln>
        </p:spPr>
      </p:sp>
      <p:grpSp>
        <p:nvGrpSpPr>
          <p:cNvPr name="Group 18" id="18"/>
          <p:cNvGrpSpPr/>
          <p:nvPr/>
        </p:nvGrpSpPr>
        <p:grpSpPr>
          <a:xfrm rot="0">
            <a:off x="7050553" y="4894046"/>
            <a:ext cx="2355206" cy="1052158"/>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0" id="20"/>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1534</a:t>
              </a:r>
            </a:p>
          </p:txBody>
        </p:sp>
      </p:grpSp>
      <p:grpSp>
        <p:nvGrpSpPr>
          <p:cNvPr name="Group 21" id="21"/>
          <p:cNvGrpSpPr/>
          <p:nvPr/>
        </p:nvGrpSpPr>
        <p:grpSpPr>
          <a:xfrm rot="0">
            <a:off x="9096601" y="4894046"/>
            <a:ext cx="2243649" cy="1052158"/>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3" id="23"/>
            <p:cNvSpPr txBox="true"/>
            <p:nvPr/>
          </p:nvSpPr>
          <p:spPr>
            <a:xfrm>
              <a:off x="177800" y="-66675"/>
              <a:ext cx="612618"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1540</a:t>
              </a:r>
            </a:p>
          </p:txBody>
        </p:sp>
      </p:grpSp>
      <p:grpSp>
        <p:nvGrpSpPr>
          <p:cNvPr name="Group 24" id="24"/>
          <p:cNvGrpSpPr/>
          <p:nvPr/>
        </p:nvGrpSpPr>
        <p:grpSpPr>
          <a:xfrm rot="0">
            <a:off x="11072849" y="4894046"/>
            <a:ext cx="2327206" cy="1052158"/>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6" id="26"/>
            <p:cNvSpPr txBox="true"/>
            <p:nvPr/>
          </p:nvSpPr>
          <p:spPr>
            <a:xfrm>
              <a:off x="177800" y="-66675"/>
              <a:ext cx="644892"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1541</a:t>
              </a:r>
            </a:p>
          </p:txBody>
        </p:sp>
      </p:grpSp>
      <p:grpSp>
        <p:nvGrpSpPr>
          <p:cNvPr name="Group 27" id="27"/>
          <p:cNvGrpSpPr/>
          <p:nvPr/>
        </p:nvGrpSpPr>
        <p:grpSpPr>
          <a:xfrm rot="0">
            <a:off x="13086988" y="4894046"/>
            <a:ext cx="2355206" cy="1052158"/>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9" id="29"/>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1545</a:t>
              </a:r>
            </a:p>
          </p:txBody>
        </p:sp>
      </p:grpSp>
      <p:grpSp>
        <p:nvGrpSpPr>
          <p:cNvPr name="Group 30" id="30"/>
          <p:cNvGrpSpPr/>
          <p:nvPr/>
        </p:nvGrpSpPr>
        <p:grpSpPr>
          <a:xfrm rot="0">
            <a:off x="685800" y="7524931"/>
            <a:ext cx="3019073" cy="1373240"/>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2" id="32"/>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33" id="33"/>
          <p:cNvSpPr/>
          <p:nvPr/>
        </p:nvSpPr>
        <p:spPr>
          <a:xfrm flipV="true">
            <a:off x="6045644" y="6153854"/>
            <a:ext cx="0" cy="2472756"/>
          </a:xfrm>
          <a:prstGeom prst="line">
            <a:avLst/>
          </a:prstGeom>
          <a:ln cap="flat" w="9525">
            <a:solidFill>
              <a:srgbClr val="0F6FC6"/>
            </a:solidFill>
            <a:prstDash val="solid"/>
            <a:headEnd type="none" len="sm" w="sm"/>
            <a:tailEnd type="none" len="sm" w="sm"/>
          </a:ln>
        </p:spPr>
      </p:sp>
      <p:grpSp>
        <p:nvGrpSpPr>
          <p:cNvPr name="Group 34" id="34"/>
          <p:cNvGrpSpPr/>
          <p:nvPr/>
        </p:nvGrpSpPr>
        <p:grpSpPr>
          <a:xfrm rot="0">
            <a:off x="4543837" y="7524931"/>
            <a:ext cx="3019073" cy="1373240"/>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6" id="36"/>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37" id="37"/>
          <p:cNvSpPr/>
          <p:nvPr/>
        </p:nvSpPr>
        <p:spPr>
          <a:xfrm flipV="true">
            <a:off x="10243288" y="6152772"/>
            <a:ext cx="0" cy="2472756"/>
          </a:xfrm>
          <a:prstGeom prst="line">
            <a:avLst/>
          </a:prstGeom>
          <a:ln cap="flat" w="9525">
            <a:solidFill>
              <a:srgbClr val="0F6FC6"/>
            </a:solidFill>
            <a:prstDash val="solid"/>
            <a:headEnd type="none" len="sm" w="sm"/>
            <a:tailEnd type="none" len="sm" w="sm"/>
          </a:ln>
        </p:spPr>
      </p:sp>
      <p:grpSp>
        <p:nvGrpSpPr>
          <p:cNvPr name="Group 38" id="38"/>
          <p:cNvGrpSpPr/>
          <p:nvPr/>
        </p:nvGrpSpPr>
        <p:grpSpPr>
          <a:xfrm rot="0">
            <a:off x="8783671" y="7523849"/>
            <a:ext cx="3019073" cy="1373240"/>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0" id="40"/>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1" id="41"/>
          <p:cNvSpPr/>
          <p:nvPr/>
        </p:nvSpPr>
        <p:spPr>
          <a:xfrm flipV="true">
            <a:off x="14161565" y="6171027"/>
            <a:ext cx="0" cy="2455392"/>
          </a:xfrm>
          <a:prstGeom prst="line">
            <a:avLst/>
          </a:prstGeom>
          <a:ln cap="flat" w="9525">
            <a:solidFill>
              <a:srgbClr val="0F6FC6"/>
            </a:solidFill>
            <a:prstDash val="solid"/>
            <a:headEnd type="none" len="sm" w="sm"/>
            <a:tailEnd type="none" len="sm" w="sm"/>
          </a:ln>
        </p:spPr>
      </p:sp>
      <p:grpSp>
        <p:nvGrpSpPr>
          <p:cNvPr name="Group 42" id="42"/>
          <p:cNvGrpSpPr/>
          <p:nvPr/>
        </p:nvGrpSpPr>
        <p:grpSpPr>
          <a:xfrm rot="0">
            <a:off x="12755054" y="7522767"/>
            <a:ext cx="3019073" cy="1373240"/>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4" id="44"/>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5" id="45"/>
          <p:cNvSpPr/>
          <p:nvPr/>
        </p:nvSpPr>
        <p:spPr>
          <a:xfrm flipV="true">
            <a:off x="4177878" y="2224474"/>
            <a:ext cx="0" cy="2472756"/>
          </a:xfrm>
          <a:prstGeom prst="line">
            <a:avLst/>
          </a:prstGeom>
          <a:ln cap="flat" w="9525">
            <a:solidFill>
              <a:srgbClr val="0F6FC6"/>
            </a:solidFill>
            <a:prstDash val="solid"/>
            <a:headEnd type="none" len="sm" w="sm"/>
            <a:tailEnd type="none" len="sm" w="sm"/>
          </a:ln>
        </p:spPr>
      </p:sp>
      <p:grpSp>
        <p:nvGrpSpPr>
          <p:cNvPr name="Group 46" id="46"/>
          <p:cNvGrpSpPr/>
          <p:nvPr/>
        </p:nvGrpSpPr>
        <p:grpSpPr>
          <a:xfrm rot="0">
            <a:off x="2676070" y="1939821"/>
            <a:ext cx="3019073" cy="1373240"/>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8" id="48"/>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9" id="49"/>
          <p:cNvSpPr/>
          <p:nvPr/>
        </p:nvSpPr>
        <p:spPr>
          <a:xfrm flipV="true">
            <a:off x="8220426" y="2224474"/>
            <a:ext cx="0" cy="2472756"/>
          </a:xfrm>
          <a:prstGeom prst="line">
            <a:avLst/>
          </a:prstGeom>
          <a:ln cap="flat" w="9525">
            <a:solidFill>
              <a:srgbClr val="0F6FC6"/>
            </a:solidFill>
            <a:prstDash val="solid"/>
            <a:headEnd type="none" len="sm" w="sm"/>
            <a:tailEnd type="none" len="sm" w="sm"/>
          </a:ln>
        </p:spPr>
      </p:sp>
      <p:grpSp>
        <p:nvGrpSpPr>
          <p:cNvPr name="Group 50" id="50"/>
          <p:cNvGrpSpPr/>
          <p:nvPr/>
        </p:nvGrpSpPr>
        <p:grpSpPr>
          <a:xfrm rot="0">
            <a:off x="6718619" y="1939821"/>
            <a:ext cx="3019073" cy="1373240"/>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2" id="52"/>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53" id="53"/>
          <p:cNvSpPr/>
          <p:nvPr/>
        </p:nvSpPr>
        <p:spPr>
          <a:xfrm flipV="true">
            <a:off x="12228723" y="2219010"/>
            <a:ext cx="0" cy="2472756"/>
          </a:xfrm>
          <a:prstGeom prst="line">
            <a:avLst/>
          </a:prstGeom>
          <a:ln cap="flat" w="9525">
            <a:solidFill>
              <a:srgbClr val="0F6FC6"/>
            </a:solidFill>
            <a:prstDash val="solid"/>
            <a:headEnd type="none" len="sm" w="sm"/>
            <a:tailEnd type="none" len="sm" w="sm"/>
          </a:ln>
        </p:spPr>
      </p:sp>
      <p:grpSp>
        <p:nvGrpSpPr>
          <p:cNvPr name="Group 54" id="54"/>
          <p:cNvGrpSpPr/>
          <p:nvPr/>
        </p:nvGrpSpPr>
        <p:grpSpPr>
          <a:xfrm rot="0">
            <a:off x="10726916" y="1934357"/>
            <a:ext cx="3019073" cy="1373240"/>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6" id="56"/>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Freeform 57" id="57"/>
          <p:cNvSpPr/>
          <p:nvPr/>
        </p:nvSpPr>
        <p:spPr>
          <a:xfrm flipH="false" flipV="false" rot="0">
            <a:off x="13248202" y="8901"/>
            <a:ext cx="2438274" cy="1825658"/>
          </a:xfrm>
          <a:custGeom>
            <a:avLst/>
            <a:gdLst/>
            <a:ahLst/>
            <a:cxnLst/>
            <a:rect r="r" b="b" t="t" l="l"/>
            <a:pathLst>
              <a:path h="1825658" w="2438274">
                <a:moveTo>
                  <a:pt x="0" y="0"/>
                </a:moveTo>
                <a:lnTo>
                  <a:pt x="2438273" y="0"/>
                </a:lnTo>
                <a:lnTo>
                  <a:pt x="2438273" y="1825657"/>
                </a:lnTo>
                <a:lnTo>
                  <a:pt x="0" y="18256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8" id="58"/>
          <p:cNvSpPr/>
          <p:nvPr/>
        </p:nvSpPr>
        <p:spPr>
          <a:xfrm flipH="false" flipV="false" rot="0">
            <a:off x="685800" y="-4503"/>
            <a:ext cx="2438409" cy="1496649"/>
          </a:xfrm>
          <a:custGeom>
            <a:avLst/>
            <a:gdLst/>
            <a:ahLst/>
            <a:cxnLst/>
            <a:rect r="r" b="b" t="t" l="l"/>
            <a:pathLst>
              <a:path h="1496649" w="2438409">
                <a:moveTo>
                  <a:pt x="0" y="0"/>
                </a:moveTo>
                <a:lnTo>
                  <a:pt x="2438409" y="0"/>
                </a:lnTo>
                <a:lnTo>
                  <a:pt x="2438409" y="1496649"/>
                </a:lnTo>
                <a:lnTo>
                  <a:pt x="0" y="1496649"/>
                </a:lnTo>
                <a:lnTo>
                  <a:pt x="0" y="0"/>
                </a:lnTo>
                <a:close/>
              </a:path>
            </a:pathLst>
          </a:custGeom>
          <a:blipFill>
            <a:blip r:embed="rId4"/>
            <a:stretch>
              <a:fillRect l="-1830" t="0" r="-1830" b="-1334"/>
            </a:stretch>
          </a:blipFill>
        </p:spPr>
      </p:sp>
      <p:grpSp>
        <p:nvGrpSpPr>
          <p:cNvPr name="Group 59" id="59"/>
          <p:cNvGrpSpPr/>
          <p:nvPr/>
        </p:nvGrpSpPr>
        <p:grpSpPr>
          <a:xfrm rot="0">
            <a:off x="5944748" y="824390"/>
            <a:ext cx="5005302" cy="667756"/>
            <a:chOff x="0" y="0"/>
            <a:chExt cx="1318269" cy="175870"/>
          </a:xfrm>
        </p:grpSpPr>
        <p:sp>
          <p:nvSpPr>
            <p:cNvPr name="Freeform 60" id="60"/>
            <p:cNvSpPr/>
            <p:nvPr/>
          </p:nvSpPr>
          <p:spPr>
            <a:xfrm flipH="false" flipV="false" rot="0">
              <a:off x="0" y="0"/>
              <a:ext cx="1318269" cy="175870"/>
            </a:xfrm>
            <a:custGeom>
              <a:avLst/>
              <a:gdLst/>
              <a:ahLst/>
              <a:cxnLst/>
              <a:rect r="r" b="b" t="t" l="l"/>
              <a:pathLst>
                <a:path h="175870" w="1318269">
                  <a:moveTo>
                    <a:pt x="6187" y="0"/>
                  </a:moveTo>
                  <a:lnTo>
                    <a:pt x="1312082" y="0"/>
                  </a:lnTo>
                  <a:cubicBezTo>
                    <a:pt x="1313723" y="0"/>
                    <a:pt x="1315296" y="652"/>
                    <a:pt x="1316457" y="1812"/>
                  </a:cubicBezTo>
                  <a:cubicBezTo>
                    <a:pt x="1317617" y="2972"/>
                    <a:pt x="1318269" y="4546"/>
                    <a:pt x="1318269" y="6187"/>
                  </a:cubicBezTo>
                  <a:lnTo>
                    <a:pt x="1318269" y="169683"/>
                  </a:lnTo>
                  <a:cubicBezTo>
                    <a:pt x="1318269" y="173100"/>
                    <a:pt x="1315499" y="175870"/>
                    <a:pt x="1312082" y="175870"/>
                  </a:cubicBezTo>
                  <a:lnTo>
                    <a:pt x="6187" y="175870"/>
                  </a:lnTo>
                  <a:cubicBezTo>
                    <a:pt x="2770" y="175870"/>
                    <a:pt x="0" y="173100"/>
                    <a:pt x="0" y="169683"/>
                  </a:cubicBezTo>
                  <a:lnTo>
                    <a:pt x="0" y="6187"/>
                  </a:lnTo>
                  <a:cubicBezTo>
                    <a:pt x="0" y="2770"/>
                    <a:pt x="2770" y="0"/>
                    <a:pt x="6187" y="0"/>
                  </a:cubicBezTo>
                  <a:close/>
                </a:path>
              </a:pathLst>
            </a:custGeom>
            <a:solidFill>
              <a:srgbClr val="0F6FC6"/>
            </a:solidFill>
          </p:spPr>
        </p:sp>
        <p:sp>
          <p:nvSpPr>
            <p:cNvPr name="TextBox 61" id="61"/>
            <p:cNvSpPr txBox="true"/>
            <p:nvPr/>
          </p:nvSpPr>
          <p:spPr>
            <a:xfrm>
              <a:off x="0" y="-66675"/>
              <a:ext cx="1318269" cy="242545"/>
            </a:xfrm>
            <a:prstGeom prst="rect">
              <a:avLst/>
            </a:prstGeom>
          </p:spPr>
          <p:txBody>
            <a:bodyPr anchor="ctr" rtlCol="false" tIns="71438" lIns="71438" bIns="71438" rIns="71438"/>
            <a:lstStyle/>
            <a:p>
              <a:pPr algn="ctr">
                <a:lnSpc>
                  <a:spcPts val="4994"/>
                </a:lnSpc>
              </a:pPr>
              <a:r>
                <a:rPr lang="en-US" sz="3619" spc="354">
                  <a:solidFill>
                    <a:srgbClr val="FFFFFF"/>
                  </a:solidFill>
                  <a:latin typeface="Questrial"/>
                  <a:ea typeface="Questrial"/>
                  <a:cs typeface="Questrial"/>
                  <a:sym typeface="Questrial"/>
                </a:rPr>
                <a:t>THE REFORMATION</a:t>
              </a:r>
            </a:p>
          </p:txBody>
        </p:sp>
      </p:grpSp>
      <p:sp>
        <p:nvSpPr>
          <p:cNvPr name="Freeform 62" id="62"/>
          <p:cNvSpPr/>
          <p:nvPr/>
        </p:nvSpPr>
        <p:spPr>
          <a:xfrm flipH="false" flipV="false" rot="0">
            <a:off x="2676070" y="3336996"/>
            <a:ext cx="1274835" cy="1557050"/>
          </a:xfrm>
          <a:custGeom>
            <a:avLst/>
            <a:gdLst/>
            <a:ahLst/>
            <a:cxnLst/>
            <a:rect r="r" b="b" t="t" l="l"/>
            <a:pathLst>
              <a:path h="1557050" w="1274835">
                <a:moveTo>
                  <a:pt x="0" y="0"/>
                </a:moveTo>
                <a:lnTo>
                  <a:pt x="1274835" y="0"/>
                </a:lnTo>
                <a:lnTo>
                  <a:pt x="1274835" y="1557050"/>
                </a:lnTo>
                <a:lnTo>
                  <a:pt x="0" y="1557050"/>
                </a:lnTo>
                <a:lnTo>
                  <a:pt x="0" y="0"/>
                </a:lnTo>
                <a:close/>
              </a:path>
            </a:pathLst>
          </a:custGeom>
          <a:blipFill>
            <a:blip r:embed="rId5"/>
            <a:stretch>
              <a:fillRect l="0" t="0" r="0" b="0"/>
            </a:stretch>
          </a:blipFill>
        </p:spPr>
      </p:sp>
      <p:sp>
        <p:nvSpPr>
          <p:cNvPr name="Freeform 63" id="63"/>
          <p:cNvSpPr/>
          <p:nvPr/>
        </p:nvSpPr>
        <p:spPr>
          <a:xfrm flipH="false" flipV="false" rot="0">
            <a:off x="12463467" y="3313062"/>
            <a:ext cx="1511816" cy="1580984"/>
          </a:xfrm>
          <a:custGeom>
            <a:avLst/>
            <a:gdLst/>
            <a:ahLst/>
            <a:cxnLst/>
            <a:rect r="r" b="b" t="t" l="l"/>
            <a:pathLst>
              <a:path h="1580984" w="1511816">
                <a:moveTo>
                  <a:pt x="0" y="0"/>
                </a:moveTo>
                <a:lnTo>
                  <a:pt x="1511816" y="0"/>
                </a:lnTo>
                <a:lnTo>
                  <a:pt x="1511816" y="1580984"/>
                </a:lnTo>
                <a:lnTo>
                  <a:pt x="0" y="1580984"/>
                </a:lnTo>
                <a:lnTo>
                  <a:pt x="0" y="0"/>
                </a:lnTo>
                <a:close/>
              </a:path>
            </a:pathLst>
          </a:custGeom>
          <a:blipFill>
            <a:blip r:embed="rId6"/>
            <a:stretch>
              <a:fillRect l="0" t="0" r="0" b="0"/>
            </a:stretch>
          </a:blipFill>
        </p:spPr>
      </p:sp>
      <p:sp>
        <p:nvSpPr>
          <p:cNvPr name="Freeform 64" id="64"/>
          <p:cNvSpPr/>
          <p:nvPr/>
        </p:nvSpPr>
        <p:spPr>
          <a:xfrm flipH="false" flipV="false" rot="0">
            <a:off x="4693009" y="5946204"/>
            <a:ext cx="1123301" cy="1576563"/>
          </a:xfrm>
          <a:custGeom>
            <a:avLst/>
            <a:gdLst/>
            <a:ahLst/>
            <a:cxnLst/>
            <a:rect r="r" b="b" t="t" l="l"/>
            <a:pathLst>
              <a:path h="1576563" w="1123301">
                <a:moveTo>
                  <a:pt x="0" y="0"/>
                </a:moveTo>
                <a:lnTo>
                  <a:pt x="1123301" y="0"/>
                </a:lnTo>
                <a:lnTo>
                  <a:pt x="1123301" y="1576563"/>
                </a:lnTo>
                <a:lnTo>
                  <a:pt x="0" y="157656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5" id="65"/>
          <p:cNvSpPr/>
          <p:nvPr/>
        </p:nvSpPr>
        <p:spPr>
          <a:xfrm flipH="false" flipV="false" rot="0">
            <a:off x="8447399" y="3313062"/>
            <a:ext cx="1247001" cy="1580984"/>
          </a:xfrm>
          <a:custGeom>
            <a:avLst/>
            <a:gdLst/>
            <a:ahLst/>
            <a:cxnLst/>
            <a:rect r="r" b="b" t="t" l="l"/>
            <a:pathLst>
              <a:path h="1580984" w="1247001">
                <a:moveTo>
                  <a:pt x="0" y="0"/>
                </a:moveTo>
                <a:lnTo>
                  <a:pt x="1247001" y="0"/>
                </a:lnTo>
                <a:lnTo>
                  <a:pt x="1247001" y="1580984"/>
                </a:lnTo>
                <a:lnTo>
                  <a:pt x="0" y="1580984"/>
                </a:lnTo>
                <a:lnTo>
                  <a:pt x="0" y="0"/>
                </a:lnTo>
                <a:close/>
              </a:path>
            </a:pathLst>
          </a:custGeom>
          <a:blipFill>
            <a:blip r:embed="rId9"/>
            <a:stretch>
              <a:fillRect l="0" t="0" r="0" b="0"/>
            </a:stretch>
          </a:blipFill>
        </p:spPr>
      </p:sp>
      <p:sp>
        <p:nvSpPr>
          <p:cNvPr name="Freeform 66" id="66"/>
          <p:cNvSpPr/>
          <p:nvPr/>
        </p:nvSpPr>
        <p:spPr>
          <a:xfrm flipH="false" flipV="false" rot="0">
            <a:off x="8783671" y="5946204"/>
            <a:ext cx="1040159" cy="1561440"/>
          </a:xfrm>
          <a:custGeom>
            <a:avLst/>
            <a:gdLst/>
            <a:ahLst/>
            <a:cxnLst/>
            <a:rect r="r" b="b" t="t" l="l"/>
            <a:pathLst>
              <a:path h="1561440" w="1040159">
                <a:moveTo>
                  <a:pt x="0" y="0"/>
                </a:moveTo>
                <a:lnTo>
                  <a:pt x="1040159" y="0"/>
                </a:lnTo>
                <a:lnTo>
                  <a:pt x="1040159" y="1561439"/>
                </a:lnTo>
                <a:lnTo>
                  <a:pt x="0" y="1561439"/>
                </a:lnTo>
                <a:lnTo>
                  <a:pt x="0" y="0"/>
                </a:lnTo>
                <a:close/>
              </a:path>
            </a:pathLst>
          </a:custGeom>
          <a:blipFill>
            <a:blip r:embed="rId10"/>
            <a:stretch>
              <a:fillRect l="0" t="0" r="0" b="0"/>
            </a:stretch>
          </a:blipFill>
        </p:spPr>
      </p:sp>
      <p:sp>
        <p:nvSpPr>
          <p:cNvPr name="TextBox 67" id="67"/>
          <p:cNvSpPr txBox="true"/>
          <p:nvPr/>
        </p:nvSpPr>
        <p:spPr>
          <a:xfrm rot="0">
            <a:off x="2817514" y="2296791"/>
            <a:ext cx="2720728" cy="592626"/>
          </a:xfrm>
          <a:prstGeom prst="rect">
            <a:avLst/>
          </a:prstGeom>
        </p:spPr>
        <p:txBody>
          <a:bodyPr anchor="t" rtlCol="false" tIns="0" lIns="0" bIns="0" rIns="0">
            <a:spAutoFit/>
          </a:bodyPr>
          <a:lstStyle/>
          <a:p>
            <a:pPr algn="ctr" marL="0" indent="0" lvl="0">
              <a:lnSpc>
                <a:spcPts val="2267"/>
              </a:lnSpc>
              <a:spcBef>
                <a:spcPct val="0"/>
              </a:spcBef>
            </a:pPr>
            <a:r>
              <a:rPr lang="en-US" b="true" sz="1643" spc="161">
                <a:solidFill>
                  <a:srgbClr val="0F6FC6"/>
                </a:solidFill>
                <a:latin typeface="Arial Bold"/>
                <a:ea typeface="Arial Bold"/>
                <a:cs typeface="Arial Bold"/>
                <a:sym typeface="Arial Bold"/>
              </a:rPr>
              <a:t>Martin Luther </a:t>
            </a:r>
            <a:r>
              <a:rPr lang="en-US" sz="1643" spc="161">
                <a:solidFill>
                  <a:srgbClr val="000000"/>
                </a:solidFill>
                <a:latin typeface="Arial"/>
                <a:ea typeface="Arial"/>
                <a:cs typeface="Arial"/>
                <a:sym typeface="Arial"/>
              </a:rPr>
              <a:t>burns the </a:t>
            </a:r>
            <a:r>
              <a:rPr lang="en-US" b="true" sz="1643" spc="161">
                <a:solidFill>
                  <a:srgbClr val="0F6FC6"/>
                </a:solidFill>
                <a:latin typeface="Arial Bold"/>
                <a:ea typeface="Arial Bold"/>
                <a:cs typeface="Arial Bold"/>
                <a:sym typeface="Arial Bold"/>
              </a:rPr>
              <a:t>Papal Bull</a:t>
            </a:r>
          </a:p>
        </p:txBody>
      </p:sp>
      <p:sp>
        <p:nvSpPr>
          <p:cNvPr name="TextBox 68" id="68"/>
          <p:cNvSpPr txBox="true"/>
          <p:nvPr/>
        </p:nvSpPr>
        <p:spPr>
          <a:xfrm rot="0">
            <a:off x="6867791" y="2038115"/>
            <a:ext cx="2720728" cy="1156145"/>
          </a:xfrm>
          <a:prstGeom prst="rect">
            <a:avLst/>
          </a:prstGeom>
        </p:spPr>
        <p:txBody>
          <a:bodyPr anchor="t" rtlCol="false" tIns="0" lIns="0" bIns="0" rIns="0">
            <a:spAutoFit/>
          </a:bodyPr>
          <a:lstStyle/>
          <a:p>
            <a:pPr algn="ctr" marL="0" indent="0" lvl="0">
              <a:lnSpc>
                <a:spcPts val="2267"/>
              </a:lnSpc>
              <a:spcBef>
                <a:spcPct val="0"/>
              </a:spcBef>
            </a:pPr>
            <a:r>
              <a:rPr lang="en-US" b="true" sz="1643" spc="161">
                <a:solidFill>
                  <a:srgbClr val="0F6FC6"/>
                </a:solidFill>
                <a:latin typeface="Arial Bold"/>
                <a:ea typeface="Arial Bold"/>
                <a:cs typeface="Arial Bold"/>
                <a:sym typeface="Arial Bold"/>
              </a:rPr>
              <a:t>Henry VIII </a:t>
            </a:r>
            <a:r>
              <a:rPr lang="en-US" sz="1643" spc="161">
                <a:solidFill>
                  <a:srgbClr val="000000"/>
                </a:solidFill>
                <a:latin typeface="Arial"/>
                <a:ea typeface="Arial"/>
                <a:cs typeface="Arial"/>
                <a:sym typeface="Arial"/>
              </a:rPr>
              <a:t>established the</a:t>
            </a:r>
            <a:r>
              <a:rPr lang="en-US" sz="1643" spc="161">
                <a:solidFill>
                  <a:srgbClr val="0F6FC6"/>
                </a:solidFill>
                <a:latin typeface="Arial"/>
                <a:ea typeface="Arial"/>
                <a:cs typeface="Arial"/>
                <a:sym typeface="Arial"/>
              </a:rPr>
              <a:t> </a:t>
            </a:r>
            <a:r>
              <a:rPr lang="en-US" b="true" sz="1643" spc="161">
                <a:solidFill>
                  <a:srgbClr val="0F6FC6"/>
                </a:solidFill>
                <a:latin typeface="Arial Bold"/>
                <a:ea typeface="Arial Bold"/>
                <a:cs typeface="Arial Bold"/>
                <a:sym typeface="Arial Bold"/>
              </a:rPr>
              <a:t>Church of England</a:t>
            </a:r>
            <a:r>
              <a:rPr lang="en-US" b="true" sz="1643" spc="161">
                <a:solidFill>
                  <a:srgbClr val="000000"/>
                </a:solidFill>
                <a:latin typeface="Arial Bold"/>
                <a:ea typeface="Arial Bold"/>
                <a:cs typeface="Arial Bold"/>
                <a:sym typeface="Arial Bold"/>
              </a:rPr>
              <a:t> </a:t>
            </a:r>
            <a:r>
              <a:rPr lang="en-US" sz="1643" spc="161">
                <a:solidFill>
                  <a:srgbClr val="000000"/>
                </a:solidFill>
                <a:latin typeface="Arial"/>
                <a:ea typeface="Arial"/>
                <a:cs typeface="Arial"/>
                <a:sym typeface="Arial"/>
              </a:rPr>
              <a:t>as he separates from the Catholic Church.</a:t>
            </a:r>
          </a:p>
        </p:txBody>
      </p:sp>
      <p:sp>
        <p:nvSpPr>
          <p:cNvPr name="TextBox 69" id="69"/>
          <p:cNvSpPr txBox="true"/>
          <p:nvPr/>
        </p:nvSpPr>
        <p:spPr>
          <a:xfrm rot="0">
            <a:off x="10860630" y="2038115"/>
            <a:ext cx="2720728" cy="1156145"/>
          </a:xfrm>
          <a:prstGeom prst="rect">
            <a:avLst/>
          </a:prstGeom>
        </p:spPr>
        <p:txBody>
          <a:bodyPr anchor="t" rtlCol="false" tIns="0" lIns="0" bIns="0" rIns="0">
            <a:spAutoFit/>
          </a:bodyPr>
          <a:lstStyle/>
          <a:p>
            <a:pPr algn="ctr" marL="0" indent="0" lvl="0">
              <a:lnSpc>
                <a:spcPts val="2267"/>
              </a:lnSpc>
              <a:spcBef>
                <a:spcPct val="0"/>
              </a:spcBef>
            </a:pPr>
            <a:r>
              <a:rPr lang="en-US" b="true" sz="1643" spc="161">
                <a:solidFill>
                  <a:srgbClr val="0F6FC6"/>
                </a:solidFill>
                <a:latin typeface="Arial Bold"/>
                <a:ea typeface="Arial Bold"/>
                <a:cs typeface="Arial Bold"/>
                <a:sym typeface="Arial Bold"/>
              </a:rPr>
              <a:t>John Calvin</a:t>
            </a:r>
            <a:r>
              <a:rPr lang="en-US" b="true" sz="1643" spc="161">
                <a:solidFill>
                  <a:srgbClr val="000000"/>
                </a:solidFill>
                <a:latin typeface="Arial Bold"/>
                <a:ea typeface="Arial Bold"/>
                <a:cs typeface="Arial Bold"/>
                <a:sym typeface="Arial Bold"/>
              </a:rPr>
              <a:t> </a:t>
            </a:r>
            <a:r>
              <a:rPr lang="en-US" sz="1643" spc="161">
                <a:solidFill>
                  <a:srgbClr val="000000"/>
                </a:solidFill>
                <a:latin typeface="Arial"/>
                <a:ea typeface="Arial"/>
                <a:cs typeface="Arial"/>
                <a:sym typeface="Arial"/>
              </a:rPr>
              <a:t>establishes </a:t>
            </a:r>
            <a:r>
              <a:rPr lang="en-US" b="true" sz="1643" spc="161">
                <a:solidFill>
                  <a:srgbClr val="0F6FC6"/>
                </a:solidFill>
                <a:latin typeface="Arial Bold"/>
                <a:ea typeface="Arial Bold"/>
                <a:cs typeface="Arial Bold"/>
                <a:sym typeface="Arial Bold"/>
              </a:rPr>
              <a:t>Presbyterianism</a:t>
            </a:r>
            <a:r>
              <a:rPr lang="en-US" sz="1643" spc="161">
                <a:solidFill>
                  <a:srgbClr val="0F6FC6"/>
                </a:solidFill>
                <a:latin typeface="Arial"/>
                <a:ea typeface="Arial"/>
                <a:cs typeface="Arial"/>
                <a:sym typeface="Arial"/>
              </a:rPr>
              <a:t> </a:t>
            </a:r>
            <a:r>
              <a:rPr lang="en-US" sz="1643" spc="161">
                <a:solidFill>
                  <a:srgbClr val="000000"/>
                </a:solidFill>
                <a:latin typeface="Arial"/>
                <a:ea typeface="Arial"/>
                <a:cs typeface="Arial"/>
                <a:sym typeface="Arial"/>
              </a:rPr>
              <a:t>in Geneva, Switzerland.</a:t>
            </a:r>
          </a:p>
        </p:txBody>
      </p:sp>
      <p:sp>
        <p:nvSpPr>
          <p:cNvPr name="TextBox 70" id="70"/>
          <p:cNvSpPr txBox="true"/>
          <p:nvPr/>
        </p:nvSpPr>
        <p:spPr>
          <a:xfrm rot="0">
            <a:off x="796230" y="7545174"/>
            <a:ext cx="2720728" cy="1275603"/>
          </a:xfrm>
          <a:prstGeom prst="rect">
            <a:avLst/>
          </a:prstGeom>
        </p:spPr>
        <p:txBody>
          <a:bodyPr anchor="t" rtlCol="false" tIns="0" lIns="0" bIns="0" rIns="0">
            <a:spAutoFit/>
          </a:bodyPr>
          <a:lstStyle/>
          <a:p>
            <a:pPr algn="ctr" marL="0" indent="0" lvl="0">
              <a:lnSpc>
                <a:spcPts val="2041"/>
              </a:lnSpc>
              <a:spcBef>
                <a:spcPct val="0"/>
              </a:spcBef>
            </a:pPr>
            <a:r>
              <a:rPr lang="en-US" b="true" sz="1479" spc="144">
                <a:solidFill>
                  <a:srgbClr val="0F6FC6"/>
                </a:solidFill>
                <a:latin typeface="Arial Bold"/>
                <a:ea typeface="Arial Bold"/>
                <a:cs typeface="Arial Bold"/>
                <a:sym typeface="Arial Bold"/>
              </a:rPr>
              <a:t>Martin Luther</a:t>
            </a:r>
            <a:r>
              <a:rPr lang="en-US" sz="1479" spc="144">
                <a:solidFill>
                  <a:srgbClr val="000000"/>
                </a:solidFill>
                <a:latin typeface="Arial"/>
                <a:ea typeface="Arial"/>
                <a:cs typeface="Arial"/>
                <a:sym typeface="Arial"/>
              </a:rPr>
              <a:t> nails his </a:t>
            </a:r>
            <a:r>
              <a:rPr lang="en-US" b="true" sz="1479" spc="144">
                <a:solidFill>
                  <a:srgbClr val="0F6FC6"/>
                </a:solidFill>
                <a:latin typeface="Arial Bold"/>
                <a:ea typeface="Arial Bold"/>
                <a:cs typeface="Arial Bold"/>
                <a:sym typeface="Arial Bold"/>
              </a:rPr>
              <a:t>95 theses</a:t>
            </a:r>
            <a:r>
              <a:rPr lang="en-US" sz="1479" spc="144">
                <a:solidFill>
                  <a:srgbClr val="000000"/>
                </a:solidFill>
                <a:latin typeface="Arial"/>
                <a:ea typeface="Arial"/>
                <a:cs typeface="Arial"/>
                <a:sym typeface="Arial"/>
              </a:rPr>
              <a:t> on the door of the Wittenberg Church, beginning the </a:t>
            </a:r>
            <a:r>
              <a:rPr lang="en-US" b="true" sz="1479" spc="144">
                <a:solidFill>
                  <a:srgbClr val="0F6FC6"/>
                </a:solidFill>
                <a:latin typeface="Arial Bold"/>
                <a:ea typeface="Arial Bold"/>
                <a:cs typeface="Arial Bold"/>
                <a:sym typeface="Arial Bold"/>
              </a:rPr>
              <a:t>Protestant Reformation</a:t>
            </a:r>
            <a:r>
              <a:rPr lang="en-US" sz="1479" spc="144">
                <a:solidFill>
                  <a:srgbClr val="000000"/>
                </a:solidFill>
                <a:latin typeface="Arial"/>
                <a:ea typeface="Arial"/>
                <a:cs typeface="Arial"/>
                <a:sym typeface="Arial"/>
              </a:rPr>
              <a:t>.</a:t>
            </a:r>
          </a:p>
        </p:txBody>
      </p:sp>
      <p:sp>
        <p:nvSpPr>
          <p:cNvPr name="TextBox 71" id="71"/>
          <p:cNvSpPr txBox="true"/>
          <p:nvPr/>
        </p:nvSpPr>
        <p:spPr>
          <a:xfrm rot="0">
            <a:off x="4693009" y="7632699"/>
            <a:ext cx="2720728" cy="1156145"/>
          </a:xfrm>
          <a:prstGeom prst="rect">
            <a:avLst/>
          </a:prstGeom>
        </p:spPr>
        <p:txBody>
          <a:bodyPr anchor="t" rtlCol="false" tIns="0" lIns="0" bIns="0" rIns="0">
            <a:spAutoFit/>
          </a:bodyPr>
          <a:lstStyle/>
          <a:p>
            <a:pPr algn="ctr" marL="0" indent="0" lvl="0">
              <a:lnSpc>
                <a:spcPts val="2267"/>
              </a:lnSpc>
              <a:spcBef>
                <a:spcPct val="0"/>
              </a:spcBef>
            </a:pPr>
            <a:r>
              <a:rPr lang="en-US" b="true" sz="1643" spc="161">
                <a:solidFill>
                  <a:srgbClr val="0F6FC6"/>
                </a:solidFill>
                <a:latin typeface="Arial Bold"/>
                <a:ea typeface="Arial Bold"/>
                <a:cs typeface="Arial Bold"/>
                <a:sym typeface="Arial Bold"/>
              </a:rPr>
              <a:t>Holy Roman Emperor Charles V</a:t>
            </a:r>
            <a:r>
              <a:rPr lang="en-US" b="true" sz="1643" spc="161">
                <a:solidFill>
                  <a:srgbClr val="000000"/>
                </a:solidFill>
                <a:latin typeface="Arial Bold"/>
                <a:ea typeface="Arial Bold"/>
                <a:cs typeface="Arial Bold"/>
                <a:sym typeface="Arial Bold"/>
              </a:rPr>
              <a:t> </a:t>
            </a:r>
            <a:r>
              <a:rPr lang="en-US" sz="1643" spc="161">
                <a:solidFill>
                  <a:srgbClr val="000000"/>
                </a:solidFill>
                <a:latin typeface="Arial"/>
                <a:ea typeface="Arial"/>
                <a:cs typeface="Arial"/>
                <a:sym typeface="Arial"/>
              </a:rPr>
              <a:t>calls the </a:t>
            </a:r>
            <a:r>
              <a:rPr lang="en-US" b="true" sz="1643" spc="161">
                <a:solidFill>
                  <a:srgbClr val="0F6FC6"/>
                </a:solidFill>
                <a:latin typeface="Arial Bold"/>
                <a:ea typeface="Arial Bold"/>
                <a:cs typeface="Arial Bold"/>
                <a:sym typeface="Arial Bold"/>
              </a:rPr>
              <a:t>Diet of Worms</a:t>
            </a:r>
            <a:r>
              <a:rPr lang="en-US" sz="1643" spc="161">
                <a:solidFill>
                  <a:srgbClr val="000000"/>
                </a:solidFill>
                <a:latin typeface="Arial"/>
                <a:ea typeface="Arial"/>
                <a:cs typeface="Arial"/>
                <a:sym typeface="Arial"/>
              </a:rPr>
              <a:t>, which outlaws Luther</a:t>
            </a:r>
          </a:p>
        </p:txBody>
      </p:sp>
      <p:sp>
        <p:nvSpPr>
          <p:cNvPr name="TextBox 72" id="72"/>
          <p:cNvSpPr txBox="true"/>
          <p:nvPr/>
        </p:nvSpPr>
        <p:spPr>
          <a:xfrm rot="0">
            <a:off x="8932843" y="7632699"/>
            <a:ext cx="2720728" cy="1156145"/>
          </a:xfrm>
          <a:prstGeom prst="rect">
            <a:avLst/>
          </a:prstGeom>
        </p:spPr>
        <p:txBody>
          <a:bodyPr anchor="t" rtlCol="false" tIns="0" lIns="0" bIns="0" rIns="0">
            <a:spAutoFit/>
          </a:bodyPr>
          <a:lstStyle/>
          <a:p>
            <a:pPr algn="ctr">
              <a:lnSpc>
                <a:spcPts val="2267"/>
              </a:lnSpc>
            </a:pPr>
            <a:r>
              <a:rPr lang="en-US" sz="1643" spc="161">
                <a:solidFill>
                  <a:srgbClr val="000000"/>
                </a:solidFill>
                <a:latin typeface="Arial"/>
                <a:ea typeface="Arial"/>
                <a:cs typeface="Arial"/>
                <a:sym typeface="Arial"/>
              </a:rPr>
              <a:t>The </a:t>
            </a:r>
            <a:r>
              <a:rPr lang="en-US" b="true" sz="1643" spc="161">
                <a:solidFill>
                  <a:srgbClr val="0F6FC6"/>
                </a:solidFill>
                <a:latin typeface="Arial Bold"/>
                <a:ea typeface="Arial Bold"/>
                <a:cs typeface="Arial Bold"/>
                <a:sym typeface="Arial Bold"/>
              </a:rPr>
              <a:t>Counter Reformation</a:t>
            </a:r>
            <a:r>
              <a:rPr lang="en-US" b="true" sz="1643" spc="161">
                <a:solidFill>
                  <a:srgbClr val="000000"/>
                </a:solidFill>
                <a:latin typeface="Arial Bold"/>
                <a:ea typeface="Arial Bold"/>
                <a:cs typeface="Arial Bold"/>
                <a:sym typeface="Arial Bold"/>
              </a:rPr>
              <a:t> </a:t>
            </a:r>
            <a:r>
              <a:rPr lang="en-US" sz="1643" spc="161">
                <a:solidFill>
                  <a:srgbClr val="000000"/>
                </a:solidFill>
                <a:latin typeface="Arial"/>
                <a:ea typeface="Arial"/>
                <a:cs typeface="Arial"/>
                <a:sym typeface="Arial"/>
              </a:rPr>
              <a:t>begins</a:t>
            </a:r>
          </a:p>
          <a:p>
            <a:pPr algn="ctr" marL="0" indent="0" lvl="0">
              <a:lnSpc>
                <a:spcPts val="2267"/>
              </a:lnSpc>
              <a:spcBef>
                <a:spcPct val="0"/>
              </a:spcBef>
            </a:pPr>
            <a:r>
              <a:rPr lang="en-US" sz="1643" spc="161">
                <a:solidFill>
                  <a:srgbClr val="000000"/>
                </a:solidFill>
                <a:latin typeface="Arial"/>
                <a:ea typeface="Arial"/>
                <a:cs typeface="Arial"/>
                <a:sym typeface="Arial"/>
              </a:rPr>
              <a:t>The </a:t>
            </a:r>
            <a:r>
              <a:rPr lang="en-US" b="true" sz="1643" spc="161">
                <a:solidFill>
                  <a:srgbClr val="0F6FC6"/>
                </a:solidFill>
                <a:latin typeface="Arial Bold"/>
                <a:ea typeface="Arial Bold"/>
                <a:cs typeface="Arial Bold"/>
                <a:sym typeface="Arial Bold"/>
              </a:rPr>
              <a:t>Inquisition </a:t>
            </a:r>
            <a:r>
              <a:rPr lang="en-US" sz="1643" spc="161">
                <a:solidFill>
                  <a:srgbClr val="000000"/>
                </a:solidFill>
                <a:latin typeface="Arial"/>
                <a:ea typeface="Arial"/>
                <a:cs typeface="Arial"/>
                <a:sym typeface="Arial"/>
              </a:rPr>
              <a:t>begins two years later.</a:t>
            </a:r>
          </a:p>
        </p:txBody>
      </p:sp>
      <p:sp>
        <p:nvSpPr>
          <p:cNvPr name="TextBox 73" id="73"/>
          <p:cNvSpPr txBox="true"/>
          <p:nvPr/>
        </p:nvSpPr>
        <p:spPr>
          <a:xfrm rot="0">
            <a:off x="12945435" y="7626524"/>
            <a:ext cx="2720728" cy="1156145"/>
          </a:xfrm>
          <a:prstGeom prst="rect">
            <a:avLst/>
          </a:prstGeom>
        </p:spPr>
        <p:txBody>
          <a:bodyPr anchor="t" rtlCol="false" tIns="0" lIns="0" bIns="0" rIns="0">
            <a:spAutoFit/>
          </a:bodyPr>
          <a:lstStyle/>
          <a:p>
            <a:pPr algn="ctr" marL="0" indent="0" lvl="0">
              <a:lnSpc>
                <a:spcPts val="2267"/>
              </a:lnSpc>
              <a:spcBef>
                <a:spcPct val="0"/>
              </a:spcBef>
            </a:pPr>
            <a:r>
              <a:rPr lang="en-US" b="true" sz="1643" spc="161">
                <a:solidFill>
                  <a:srgbClr val="0F6FC6"/>
                </a:solidFill>
                <a:latin typeface="Arial Bold"/>
                <a:ea typeface="Arial Bold"/>
                <a:cs typeface="Arial Bold"/>
                <a:sym typeface="Arial Bold"/>
              </a:rPr>
              <a:t>The Council of Trent</a:t>
            </a:r>
            <a:r>
              <a:rPr lang="en-US" sz="1643" spc="161">
                <a:solidFill>
                  <a:srgbClr val="000000"/>
                </a:solidFill>
                <a:latin typeface="Arial"/>
                <a:ea typeface="Arial"/>
                <a:cs typeface="Arial"/>
                <a:sym typeface="Arial"/>
              </a:rPr>
              <a:t> results in self reforming the Catholic Church and its flaws.</a:t>
            </a:r>
          </a:p>
        </p:txBody>
      </p:sp>
      <p:sp>
        <p:nvSpPr>
          <p:cNvPr name="TextBox 74" id="74"/>
          <p:cNvSpPr txBox="true"/>
          <p:nvPr/>
        </p:nvSpPr>
        <p:spPr>
          <a:xfrm rot="0">
            <a:off x="7066808" y="85964"/>
            <a:ext cx="2761183" cy="384439"/>
          </a:xfrm>
          <a:prstGeom prst="rect">
            <a:avLst/>
          </a:prstGeom>
        </p:spPr>
        <p:txBody>
          <a:bodyPr anchor="t" rtlCol="false" tIns="0" lIns="0" bIns="0" rIns="0">
            <a:spAutoFit/>
          </a:bodyPr>
          <a:lstStyle/>
          <a:p>
            <a:pPr algn="ctr">
              <a:lnSpc>
                <a:spcPts val="2944"/>
              </a:lnSpc>
            </a:pPr>
            <a:r>
              <a:rPr lang="en-US" b="true" sz="2102">
                <a:solidFill>
                  <a:srgbClr val="0F6FC6"/>
                </a:solidFill>
                <a:latin typeface="Old Standard Bold"/>
                <a:ea typeface="Old Standard Bold"/>
                <a:cs typeface="Old Standard Bold"/>
                <a:sym typeface="Old Standard Bold"/>
              </a:rPr>
              <a:t>Chapter 10</a:t>
            </a:r>
          </a:p>
        </p:txBody>
      </p:sp>
      <p:grpSp>
        <p:nvGrpSpPr>
          <p:cNvPr name="Group 75" id="75"/>
          <p:cNvGrpSpPr/>
          <p:nvPr/>
        </p:nvGrpSpPr>
        <p:grpSpPr>
          <a:xfrm rot="0">
            <a:off x="15774127" y="0"/>
            <a:ext cx="1165133" cy="10287000"/>
            <a:chOff x="0" y="0"/>
            <a:chExt cx="1553510" cy="13716000"/>
          </a:xfrm>
        </p:grpSpPr>
        <p:sp>
          <p:nvSpPr>
            <p:cNvPr name="Freeform 76" id="76"/>
            <p:cNvSpPr/>
            <p:nvPr/>
          </p:nvSpPr>
          <p:spPr>
            <a:xfrm flipH="false" flipV="false" rot="0">
              <a:off x="0" y="7389367"/>
              <a:ext cx="1525360" cy="936348"/>
            </a:xfrm>
            <a:custGeom>
              <a:avLst/>
              <a:gdLst/>
              <a:ahLst/>
              <a:cxnLst/>
              <a:rect r="r" b="b" t="t" l="l"/>
              <a:pathLst>
                <a:path h="936348" w="1525360">
                  <a:moveTo>
                    <a:pt x="0" y="0"/>
                  </a:moveTo>
                  <a:lnTo>
                    <a:pt x="1525360" y="0"/>
                  </a:lnTo>
                  <a:lnTo>
                    <a:pt x="1525360" y="936347"/>
                  </a:lnTo>
                  <a:lnTo>
                    <a:pt x="0" y="936347"/>
                  </a:lnTo>
                  <a:lnTo>
                    <a:pt x="0" y="0"/>
                  </a:lnTo>
                  <a:close/>
                </a:path>
              </a:pathLst>
            </a:custGeom>
            <a:blipFill>
              <a:blip r:embed="rId11"/>
              <a:stretch>
                <a:fillRect l="0" t="-4301" r="0" b="-4301"/>
              </a:stretch>
            </a:blipFill>
          </p:spPr>
        </p:sp>
        <p:sp>
          <p:nvSpPr>
            <p:cNvPr name="Freeform 77" id="77"/>
            <p:cNvSpPr/>
            <p:nvPr/>
          </p:nvSpPr>
          <p:spPr>
            <a:xfrm flipH="false" flipV="false" rot="0">
              <a:off x="0" y="9538136"/>
              <a:ext cx="1511125" cy="936348"/>
            </a:xfrm>
            <a:custGeom>
              <a:avLst/>
              <a:gdLst/>
              <a:ahLst/>
              <a:cxnLst/>
              <a:rect r="r" b="b" t="t" l="l"/>
              <a:pathLst>
                <a:path h="936348" w="1511125">
                  <a:moveTo>
                    <a:pt x="0" y="0"/>
                  </a:moveTo>
                  <a:lnTo>
                    <a:pt x="1511125" y="0"/>
                  </a:lnTo>
                  <a:lnTo>
                    <a:pt x="1511125" y="936348"/>
                  </a:lnTo>
                  <a:lnTo>
                    <a:pt x="0" y="936348"/>
                  </a:lnTo>
                  <a:lnTo>
                    <a:pt x="0" y="0"/>
                  </a:lnTo>
                  <a:close/>
                </a:path>
              </a:pathLst>
            </a:custGeom>
            <a:blipFill>
              <a:blip r:embed="rId12"/>
              <a:stretch>
                <a:fillRect l="0" t="-8123" r="0" b="-8123"/>
              </a:stretch>
            </a:blipFill>
          </p:spPr>
        </p:sp>
        <p:sp>
          <p:nvSpPr>
            <p:cNvPr name="Freeform 78" id="78"/>
            <p:cNvSpPr/>
            <p:nvPr/>
          </p:nvSpPr>
          <p:spPr>
            <a:xfrm flipH="false" flipV="false" rot="0">
              <a:off x="0" y="8466412"/>
              <a:ext cx="1525360" cy="931028"/>
            </a:xfrm>
            <a:custGeom>
              <a:avLst/>
              <a:gdLst/>
              <a:ahLst/>
              <a:cxnLst/>
              <a:rect r="r" b="b" t="t" l="l"/>
              <a:pathLst>
                <a:path h="931028" w="1525360">
                  <a:moveTo>
                    <a:pt x="0" y="0"/>
                  </a:moveTo>
                  <a:lnTo>
                    <a:pt x="1525360" y="0"/>
                  </a:lnTo>
                  <a:lnTo>
                    <a:pt x="1525360" y="931027"/>
                  </a:lnTo>
                  <a:lnTo>
                    <a:pt x="0" y="931027"/>
                  </a:lnTo>
                  <a:lnTo>
                    <a:pt x="0" y="0"/>
                  </a:lnTo>
                  <a:close/>
                </a:path>
              </a:pathLst>
            </a:custGeom>
            <a:blipFill>
              <a:blip r:embed="rId13"/>
              <a:stretch>
                <a:fillRect l="0" t="-9582" r="0" b="-9582"/>
              </a:stretch>
            </a:blipFill>
          </p:spPr>
        </p:sp>
        <p:sp>
          <p:nvSpPr>
            <p:cNvPr name="Freeform 79" id="79"/>
            <p:cNvSpPr/>
            <p:nvPr/>
          </p:nvSpPr>
          <p:spPr>
            <a:xfrm flipH="false" flipV="false" rot="0">
              <a:off x="0" y="6312322"/>
              <a:ext cx="1525360" cy="936348"/>
            </a:xfrm>
            <a:custGeom>
              <a:avLst/>
              <a:gdLst/>
              <a:ahLst/>
              <a:cxnLst/>
              <a:rect r="r" b="b" t="t" l="l"/>
              <a:pathLst>
                <a:path h="936348" w="1525360">
                  <a:moveTo>
                    <a:pt x="0" y="0"/>
                  </a:moveTo>
                  <a:lnTo>
                    <a:pt x="1525360" y="0"/>
                  </a:lnTo>
                  <a:lnTo>
                    <a:pt x="1525360" y="936347"/>
                  </a:lnTo>
                  <a:lnTo>
                    <a:pt x="0" y="936347"/>
                  </a:lnTo>
                  <a:lnTo>
                    <a:pt x="0" y="0"/>
                  </a:lnTo>
                  <a:close/>
                </a:path>
              </a:pathLst>
            </a:custGeom>
            <a:blipFill>
              <a:blip r:embed="rId14"/>
              <a:stretch>
                <a:fillRect l="0" t="-11662" r="0" b="-11662"/>
              </a:stretch>
            </a:blipFill>
          </p:spPr>
        </p:sp>
        <p:sp>
          <p:nvSpPr>
            <p:cNvPr name="Freeform 80" id="80"/>
            <p:cNvSpPr/>
            <p:nvPr/>
          </p:nvSpPr>
          <p:spPr>
            <a:xfrm flipH="false" flipV="false" rot="0">
              <a:off x="0" y="3199619"/>
              <a:ext cx="1525540" cy="915324"/>
            </a:xfrm>
            <a:custGeom>
              <a:avLst/>
              <a:gdLst/>
              <a:ahLst/>
              <a:cxnLst/>
              <a:rect r="r" b="b" t="t" l="l"/>
              <a:pathLst>
                <a:path h="915324" w="1525540">
                  <a:moveTo>
                    <a:pt x="0" y="0"/>
                  </a:moveTo>
                  <a:lnTo>
                    <a:pt x="1525540" y="0"/>
                  </a:lnTo>
                  <a:lnTo>
                    <a:pt x="1525540" y="915325"/>
                  </a:lnTo>
                  <a:lnTo>
                    <a:pt x="0" y="915325"/>
                  </a:lnTo>
                  <a:lnTo>
                    <a:pt x="0" y="0"/>
                  </a:lnTo>
                  <a:close/>
                </a:path>
              </a:pathLst>
            </a:custGeom>
            <a:blipFill>
              <a:blip r:embed="rId15"/>
              <a:stretch>
                <a:fillRect l="0" t="0" r="0" b="0"/>
              </a:stretch>
            </a:blipFill>
          </p:spPr>
        </p:sp>
        <p:sp>
          <p:nvSpPr>
            <p:cNvPr name="Freeform 81" id="81"/>
            <p:cNvSpPr/>
            <p:nvPr/>
          </p:nvSpPr>
          <p:spPr>
            <a:xfrm flipH="false" flipV="false" rot="0">
              <a:off x="0" y="2143598"/>
              <a:ext cx="1503219" cy="915324"/>
            </a:xfrm>
            <a:custGeom>
              <a:avLst/>
              <a:gdLst/>
              <a:ahLst/>
              <a:cxnLst/>
              <a:rect r="r" b="b" t="t" l="l"/>
              <a:pathLst>
                <a:path h="915324" w="1503219">
                  <a:moveTo>
                    <a:pt x="0" y="0"/>
                  </a:moveTo>
                  <a:lnTo>
                    <a:pt x="1503219" y="0"/>
                  </a:lnTo>
                  <a:lnTo>
                    <a:pt x="1503219" y="915324"/>
                  </a:lnTo>
                  <a:lnTo>
                    <a:pt x="0" y="915324"/>
                  </a:lnTo>
                  <a:lnTo>
                    <a:pt x="0" y="0"/>
                  </a:lnTo>
                  <a:close/>
                </a:path>
              </a:pathLst>
            </a:custGeom>
            <a:blipFill>
              <a:blip r:embed="rId16"/>
              <a:stretch>
                <a:fillRect l="0" t="-4742" r="0" b="-4742"/>
              </a:stretch>
            </a:blipFill>
          </p:spPr>
        </p:sp>
        <p:sp>
          <p:nvSpPr>
            <p:cNvPr name="Freeform 82" id="82"/>
            <p:cNvSpPr/>
            <p:nvPr/>
          </p:nvSpPr>
          <p:spPr>
            <a:xfrm flipH="false" flipV="false" rot="0">
              <a:off x="0" y="4255641"/>
              <a:ext cx="1517610" cy="871769"/>
            </a:xfrm>
            <a:custGeom>
              <a:avLst/>
              <a:gdLst/>
              <a:ahLst/>
              <a:cxnLst/>
              <a:rect r="r" b="b" t="t" l="l"/>
              <a:pathLst>
                <a:path h="871769" w="1517610">
                  <a:moveTo>
                    <a:pt x="0" y="0"/>
                  </a:moveTo>
                  <a:lnTo>
                    <a:pt x="1517610" y="0"/>
                  </a:lnTo>
                  <a:lnTo>
                    <a:pt x="1517610" y="871769"/>
                  </a:lnTo>
                  <a:lnTo>
                    <a:pt x="0" y="871769"/>
                  </a:lnTo>
                  <a:lnTo>
                    <a:pt x="0" y="0"/>
                  </a:lnTo>
                  <a:close/>
                </a:path>
              </a:pathLst>
            </a:custGeom>
            <a:blipFill>
              <a:blip r:embed="rId17"/>
              <a:stretch>
                <a:fillRect l="-988" t="-10347" r="0" b="-6855"/>
              </a:stretch>
            </a:blipFill>
          </p:spPr>
        </p:sp>
        <p:sp>
          <p:nvSpPr>
            <p:cNvPr name="Freeform 83" id="83"/>
            <p:cNvSpPr/>
            <p:nvPr/>
          </p:nvSpPr>
          <p:spPr>
            <a:xfrm flipH="false" flipV="false" rot="0">
              <a:off x="0" y="5268107"/>
              <a:ext cx="1503219" cy="903518"/>
            </a:xfrm>
            <a:custGeom>
              <a:avLst/>
              <a:gdLst/>
              <a:ahLst/>
              <a:cxnLst/>
              <a:rect r="r" b="b" t="t" l="l"/>
              <a:pathLst>
                <a:path h="903518" w="1503219">
                  <a:moveTo>
                    <a:pt x="0" y="0"/>
                  </a:moveTo>
                  <a:lnTo>
                    <a:pt x="1503219" y="0"/>
                  </a:lnTo>
                  <a:lnTo>
                    <a:pt x="1503219" y="903518"/>
                  </a:lnTo>
                  <a:lnTo>
                    <a:pt x="0" y="903518"/>
                  </a:lnTo>
                  <a:lnTo>
                    <a:pt x="0" y="0"/>
                  </a:lnTo>
                  <a:close/>
                </a:path>
              </a:pathLst>
            </a:custGeom>
            <a:blipFill>
              <a:blip r:embed="rId18"/>
              <a:stretch>
                <a:fillRect l="0" t="0" r="-20211" b="0"/>
              </a:stretch>
            </a:blipFill>
          </p:spPr>
        </p:sp>
        <p:sp>
          <p:nvSpPr>
            <p:cNvPr name="Freeform 84" id="84"/>
            <p:cNvSpPr/>
            <p:nvPr/>
          </p:nvSpPr>
          <p:spPr>
            <a:xfrm flipH="false" flipV="false" rot="0">
              <a:off x="0" y="1056021"/>
              <a:ext cx="1517610" cy="946879"/>
            </a:xfrm>
            <a:custGeom>
              <a:avLst/>
              <a:gdLst/>
              <a:ahLst/>
              <a:cxnLst/>
              <a:rect r="r" b="b" t="t" l="l"/>
              <a:pathLst>
                <a:path h="946879" w="1517610">
                  <a:moveTo>
                    <a:pt x="0" y="0"/>
                  </a:moveTo>
                  <a:lnTo>
                    <a:pt x="1517610" y="0"/>
                  </a:lnTo>
                  <a:lnTo>
                    <a:pt x="1517610" y="946880"/>
                  </a:lnTo>
                  <a:lnTo>
                    <a:pt x="0" y="946880"/>
                  </a:lnTo>
                  <a:lnTo>
                    <a:pt x="0" y="0"/>
                  </a:lnTo>
                  <a:close/>
                </a:path>
              </a:pathLst>
            </a:custGeom>
            <a:blipFill>
              <a:blip r:embed="rId19"/>
              <a:stretch>
                <a:fillRect l="-11585" t="-161" r="-13401" b="0"/>
              </a:stretch>
            </a:blipFill>
          </p:spPr>
        </p:sp>
        <p:sp>
          <p:nvSpPr>
            <p:cNvPr name="Freeform 85" id="85"/>
            <p:cNvSpPr/>
            <p:nvPr/>
          </p:nvSpPr>
          <p:spPr>
            <a:xfrm flipH="false" flipV="false" rot="0">
              <a:off x="0" y="0"/>
              <a:ext cx="1553510" cy="915324"/>
            </a:xfrm>
            <a:custGeom>
              <a:avLst/>
              <a:gdLst/>
              <a:ahLst/>
              <a:cxnLst/>
              <a:rect r="r" b="b" t="t" l="l"/>
              <a:pathLst>
                <a:path h="915324" w="1553510">
                  <a:moveTo>
                    <a:pt x="0" y="0"/>
                  </a:moveTo>
                  <a:lnTo>
                    <a:pt x="1553510" y="0"/>
                  </a:lnTo>
                  <a:lnTo>
                    <a:pt x="1553510" y="915324"/>
                  </a:lnTo>
                  <a:lnTo>
                    <a:pt x="0" y="915324"/>
                  </a:lnTo>
                  <a:lnTo>
                    <a:pt x="0" y="0"/>
                  </a:lnTo>
                  <a:close/>
                </a:path>
              </a:pathLst>
            </a:custGeom>
            <a:blipFill>
              <a:blip r:embed="rId20"/>
              <a:stretch>
                <a:fillRect l="0" t="-916" r="0" b="-916"/>
              </a:stretch>
            </a:blipFill>
          </p:spPr>
        </p:sp>
        <p:sp>
          <p:nvSpPr>
            <p:cNvPr name="Freeform 86" id="86"/>
            <p:cNvSpPr/>
            <p:nvPr/>
          </p:nvSpPr>
          <p:spPr>
            <a:xfrm flipH="false" flipV="false" rot="0">
              <a:off x="0" y="12779353"/>
              <a:ext cx="1507681" cy="936647"/>
            </a:xfrm>
            <a:custGeom>
              <a:avLst/>
              <a:gdLst/>
              <a:ahLst/>
              <a:cxnLst/>
              <a:rect r="r" b="b" t="t" l="l"/>
              <a:pathLst>
                <a:path h="936647" w="1507681">
                  <a:moveTo>
                    <a:pt x="0" y="0"/>
                  </a:moveTo>
                  <a:lnTo>
                    <a:pt x="1507681" y="0"/>
                  </a:lnTo>
                  <a:lnTo>
                    <a:pt x="1507681" y="936647"/>
                  </a:lnTo>
                  <a:lnTo>
                    <a:pt x="0" y="93664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87" id="87"/>
            <p:cNvSpPr/>
            <p:nvPr/>
          </p:nvSpPr>
          <p:spPr>
            <a:xfrm flipH="false" flipV="false" rot="0">
              <a:off x="0" y="11704288"/>
              <a:ext cx="1503219" cy="934368"/>
            </a:xfrm>
            <a:custGeom>
              <a:avLst/>
              <a:gdLst/>
              <a:ahLst/>
              <a:cxnLst/>
              <a:rect r="r" b="b" t="t" l="l"/>
              <a:pathLst>
                <a:path h="934368" w="1503219">
                  <a:moveTo>
                    <a:pt x="0" y="0"/>
                  </a:moveTo>
                  <a:lnTo>
                    <a:pt x="1503219" y="0"/>
                  </a:lnTo>
                  <a:lnTo>
                    <a:pt x="1503219" y="934368"/>
                  </a:lnTo>
                  <a:lnTo>
                    <a:pt x="0" y="934368"/>
                  </a:lnTo>
                  <a:lnTo>
                    <a:pt x="0" y="0"/>
                  </a:lnTo>
                  <a:close/>
                </a:path>
              </a:pathLst>
            </a:custGeom>
            <a:blipFill>
              <a:blip r:embed="rId23"/>
              <a:stretch>
                <a:fillRect l="0" t="0" r="-1741" b="0"/>
              </a:stretch>
            </a:blipFill>
          </p:spPr>
        </p:sp>
        <p:sp>
          <p:nvSpPr>
            <p:cNvPr name="Freeform 88" id="88"/>
            <p:cNvSpPr/>
            <p:nvPr/>
          </p:nvSpPr>
          <p:spPr>
            <a:xfrm flipH="false" flipV="false" rot="0">
              <a:off x="0" y="10615181"/>
              <a:ext cx="1517455" cy="948409"/>
            </a:xfrm>
            <a:custGeom>
              <a:avLst/>
              <a:gdLst/>
              <a:ahLst/>
              <a:cxnLst/>
              <a:rect r="r" b="b" t="t" l="l"/>
              <a:pathLst>
                <a:path h="948409" w="1517455">
                  <a:moveTo>
                    <a:pt x="0" y="0"/>
                  </a:moveTo>
                  <a:lnTo>
                    <a:pt x="1517455" y="0"/>
                  </a:lnTo>
                  <a:lnTo>
                    <a:pt x="1517455" y="948410"/>
                  </a:lnTo>
                  <a:lnTo>
                    <a:pt x="0" y="948410"/>
                  </a:lnTo>
                  <a:lnTo>
                    <a:pt x="0" y="0"/>
                  </a:lnTo>
                  <a:close/>
                </a:path>
              </a:pathLst>
            </a:custGeom>
            <a:blipFill>
              <a:blip r:embed="rId24"/>
              <a:stretch>
                <a:fillRect l="0" t="0" r="0" b="0"/>
              </a:stretch>
            </a:blipFill>
          </p:spPr>
        </p:sp>
      </p:grpSp>
      <p:grpSp>
        <p:nvGrpSpPr>
          <p:cNvPr name="Group 89" id="89"/>
          <p:cNvGrpSpPr/>
          <p:nvPr/>
        </p:nvGrpSpPr>
        <p:grpSpPr>
          <a:xfrm rot="0">
            <a:off x="10167760" y="9756776"/>
            <a:ext cx="5555351" cy="530224"/>
            <a:chOff x="0" y="0"/>
            <a:chExt cx="7407135" cy="706965"/>
          </a:xfrm>
        </p:grpSpPr>
        <p:sp>
          <p:nvSpPr>
            <p:cNvPr name="Freeform 90" id="9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91" id="9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92" id="9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93" id="9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94" id="9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TextBox 95" id="9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The Diet of Worms</a:t>
            </a:r>
          </a:p>
        </p:txBody>
      </p:sp>
      <p:sp>
        <p:nvSpPr>
          <p:cNvPr name="TextBox 8" id="8"/>
          <p:cNvSpPr txBox="true"/>
          <p:nvPr/>
        </p:nvSpPr>
        <p:spPr>
          <a:xfrm rot="0">
            <a:off x="1028700" y="2120899"/>
            <a:ext cx="15609955" cy="5381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Luther continued to write pamphlets and give sermons rejecting the power of the Pope. </a:t>
            </a:r>
            <a:r>
              <a:rPr lang="en-US" sz="3000">
                <a:solidFill>
                  <a:srgbClr val="000000"/>
                </a:solidFill>
                <a:latin typeface="Arial"/>
                <a:ea typeface="Arial"/>
                <a:cs typeface="Arial"/>
                <a:sym typeface="Arial"/>
              </a:rPr>
              <a:t>The Holy Roman Emperor, </a:t>
            </a:r>
            <a:r>
              <a:rPr lang="en-US" sz="3000" b="true">
                <a:solidFill>
                  <a:srgbClr val="000000"/>
                </a:solidFill>
                <a:latin typeface="Arial Bold"/>
                <a:ea typeface="Arial Bold"/>
                <a:cs typeface="Arial Bold"/>
                <a:sym typeface="Arial Bold"/>
              </a:rPr>
              <a:t>Charles V</a:t>
            </a:r>
            <a:r>
              <a:rPr lang="en-US" sz="3000">
                <a:solidFill>
                  <a:srgbClr val="000000"/>
                </a:solidFill>
                <a:latin typeface="Arial"/>
                <a:ea typeface="Arial"/>
                <a:cs typeface="Arial"/>
                <a:sym typeface="Arial"/>
              </a:rPr>
              <a:t>, (ruler of Germany) called a meeting (</a:t>
            </a:r>
            <a:r>
              <a:rPr lang="en-US" sz="3000" b="true">
                <a:solidFill>
                  <a:srgbClr val="000000"/>
                </a:solidFill>
                <a:latin typeface="Arial Bold"/>
                <a:ea typeface="Arial Bold"/>
                <a:cs typeface="Arial Bold"/>
                <a:sym typeface="Arial Bold"/>
              </a:rPr>
              <a:t>Diet</a:t>
            </a:r>
            <a:r>
              <a:rPr lang="en-US" sz="3000">
                <a:solidFill>
                  <a:srgbClr val="000000"/>
                </a:solidFill>
                <a:latin typeface="Arial"/>
                <a:ea typeface="Arial"/>
                <a:cs typeface="Arial"/>
                <a:sym typeface="Arial"/>
              </a:rPr>
              <a:t>) of German princes at </a:t>
            </a:r>
            <a:r>
              <a:rPr lang="en-US" sz="3000" b="true">
                <a:solidFill>
                  <a:srgbClr val="000000"/>
                </a:solidFill>
                <a:latin typeface="Arial Bold"/>
                <a:ea typeface="Arial Bold"/>
                <a:cs typeface="Arial Bold"/>
                <a:sym typeface="Arial Bold"/>
              </a:rPr>
              <a:t>Worms</a:t>
            </a:r>
            <a:r>
              <a:rPr lang="en-US" sz="3000">
                <a:solidFill>
                  <a:srgbClr val="000000"/>
                </a:solidFill>
                <a:latin typeface="Arial"/>
                <a:ea typeface="Arial"/>
                <a:cs typeface="Arial"/>
                <a:sym typeface="Arial"/>
              </a:rPr>
              <a:t> in 1521 about Luther. Luther was given safe passage there to discuss his beliefs but he refused to change his mind.</a:t>
            </a:r>
          </a:p>
          <a:p>
            <a:pPr algn="just">
              <a:lnSpc>
                <a:spcPts val="4200"/>
              </a:lnSpc>
            </a:pPr>
            <a:r>
              <a:rPr lang="en-US" sz="3000">
                <a:solidFill>
                  <a:srgbClr val="000000"/>
                </a:solidFill>
                <a:latin typeface="Arial"/>
                <a:ea typeface="Arial"/>
                <a:cs typeface="Arial"/>
                <a:sym typeface="Arial"/>
              </a:rPr>
              <a:t>After the Diet, Charles V issued the </a:t>
            </a:r>
            <a:r>
              <a:rPr lang="en-US" sz="3000" b="true">
                <a:solidFill>
                  <a:srgbClr val="000000"/>
                </a:solidFill>
                <a:latin typeface="Arial Bold"/>
                <a:ea typeface="Arial Bold"/>
                <a:cs typeface="Arial Bold"/>
                <a:sym typeface="Arial Bold"/>
              </a:rPr>
              <a:t>Edict of Worms</a:t>
            </a:r>
            <a:r>
              <a:rPr lang="en-US" sz="3000">
                <a:solidFill>
                  <a:srgbClr val="000000"/>
                </a:solidFill>
                <a:latin typeface="Arial"/>
                <a:ea typeface="Arial"/>
                <a:cs typeface="Arial"/>
                <a:sym typeface="Arial"/>
              </a:rPr>
              <a:t>, making Luther an </a:t>
            </a:r>
            <a:r>
              <a:rPr lang="en-US" sz="3000" b="true">
                <a:solidFill>
                  <a:srgbClr val="000000"/>
                </a:solidFill>
                <a:latin typeface="Arial Bold"/>
                <a:ea typeface="Arial Bold"/>
                <a:cs typeface="Arial Bold"/>
                <a:sym typeface="Arial Bold"/>
              </a:rPr>
              <a:t>outlaw</a:t>
            </a:r>
            <a:r>
              <a:rPr lang="en-US" sz="3000">
                <a:solidFill>
                  <a:srgbClr val="000000"/>
                </a:solidFill>
                <a:latin typeface="Arial"/>
                <a:ea typeface="Arial"/>
                <a:cs typeface="Arial"/>
                <a:sym typeface="Arial"/>
              </a:rPr>
              <a:t>. </a:t>
            </a:r>
            <a:r>
              <a:rPr lang="en-US" sz="3000">
                <a:solidFill>
                  <a:srgbClr val="000000"/>
                </a:solidFill>
                <a:latin typeface="Arial"/>
                <a:ea typeface="Arial"/>
                <a:cs typeface="Arial"/>
                <a:sym typeface="Arial"/>
              </a:rPr>
              <a:t>Luther’s supporters protested against this and afterwards became known as ‘</a:t>
            </a:r>
            <a:r>
              <a:rPr lang="en-US" sz="3000" b="true">
                <a:solidFill>
                  <a:srgbClr val="000000"/>
                </a:solidFill>
                <a:latin typeface="Arial Bold"/>
                <a:ea typeface="Arial Bold"/>
                <a:cs typeface="Arial Bold"/>
                <a:sym typeface="Arial Bold"/>
              </a:rPr>
              <a:t>Protestants</a:t>
            </a:r>
            <a:r>
              <a:rPr lang="en-US" sz="3000">
                <a:solidFill>
                  <a:srgbClr val="000000"/>
                </a:solidFill>
                <a:latin typeface="Arial"/>
                <a:ea typeface="Arial"/>
                <a:cs typeface="Arial"/>
                <a:sym typeface="Arial"/>
              </a:rPr>
              <a:t>’. Luther was to be arrested and punished for </a:t>
            </a:r>
            <a:r>
              <a:rPr lang="en-US" sz="3000" b="true">
                <a:solidFill>
                  <a:srgbClr val="000000"/>
                </a:solidFill>
                <a:latin typeface="Arial Bold"/>
                <a:ea typeface="Arial Bold"/>
                <a:cs typeface="Arial Bold"/>
                <a:sym typeface="Arial Bold"/>
              </a:rPr>
              <a:t>heresy</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knowingly holding beliefs that went against the official teachings of the Church</a:t>
            </a:r>
            <a:r>
              <a:rPr lang="en-US" sz="3000">
                <a:solidFill>
                  <a:srgbClr val="000000"/>
                </a:solidFill>
                <a:latin typeface="Arial"/>
                <a:ea typeface="Arial"/>
                <a:cs typeface="Arial"/>
                <a:sym typeface="Arial"/>
              </a:rPr>
              <a:t>). Fearing for Luther’s life, </a:t>
            </a:r>
            <a:r>
              <a:rPr lang="en-US" sz="3000" b="true">
                <a:solidFill>
                  <a:srgbClr val="000000"/>
                </a:solidFill>
                <a:latin typeface="Arial Bold"/>
                <a:ea typeface="Arial Bold"/>
                <a:cs typeface="Arial Bold"/>
                <a:sym typeface="Arial Bold"/>
              </a:rPr>
              <a:t>Prince Frederick of Saxony </a:t>
            </a:r>
            <a:r>
              <a:rPr lang="en-US" sz="3000">
                <a:solidFill>
                  <a:srgbClr val="000000"/>
                </a:solidFill>
                <a:latin typeface="Arial"/>
                <a:ea typeface="Arial"/>
                <a:cs typeface="Arial"/>
                <a:sym typeface="Arial"/>
              </a:rPr>
              <a:t>arranged a fake kidnapping and hid Luther in Wartburg Castle for a year. There Luther translated the Bible into German so that everyone could read it for themselves.</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663938" y="0"/>
            <a:ext cx="14617224" cy="9725311"/>
          </a:xfrm>
          <a:custGeom>
            <a:avLst/>
            <a:gdLst/>
            <a:ahLst/>
            <a:cxnLst/>
            <a:rect r="r" b="b" t="t" l="l"/>
            <a:pathLst>
              <a:path h="9725311" w="14617224">
                <a:moveTo>
                  <a:pt x="0" y="0"/>
                </a:moveTo>
                <a:lnTo>
                  <a:pt x="14617224" y="0"/>
                </a:lnTo>
                <a:lnTo>
                  <a:pt x="14617224"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Luther’s Beliefs</a:t>
            </a:r>
          </a:p>
        </p:txBody>
      </p:sp>
      <p:sp>
        <p:nvSpPr>
          <p:cNvPr name="TextBox 8" id="8"/>
          <p:cNvSpPr txBox="true"/>
          <p:nvPr/>
        </p:nvSpPr>
        <p:spPr>
          <a:xfrm rot="0">
            <a:off x="1028700" y="2120899"/>
            <a:ext cx="15609955" cy="7515225"/>
          </a:xfrm>
          <a:prstGeom prst="rect">
            <a:avLst/>
          </a:prstGeom>
        </p:spPr>
        <p:txBody>
          <a:bodyPr anchor="t" rtlCol="false" tIns="0" lIns="0" bIns="0" rIns="0">
            <a:spAutoFit/>
          </a:bodyPr>
          <a:lstStyle/>
          <a:p>
            <a:pPr algn="just" marL="647702" indent="-323851" lvl="1">
              <a:lnSpc>
                <a:spcPts val="4200"/>
              </a:lnSpc>
              <a:buFont typeface="Arial"/>
              <a:buChar char="•"/>
            </a:pPr>
            <a:r>
              <a:rPr lang="en-US" sz="3000">
                <a:solidFill>
                  <a:srgbClr val="000000"/>
                </a:solidFill>
                <a:latin typeface="Arial"/>
                <a:ea typeface="Arial"/>
                <a:cs typeface="Arial"/>
                <a:sym typeface="Arial"/>
              </a:rPr>
              <a:t>The Bible – not the Pope or the Church – is the only source of guidance for Christians. There is </a:t>
            </a:r>
            <a:r>
              <a:rPr lang="en-US" b="true" sz="3000">
                <a:solidFill>
                  <a:srgbClr val="000000"/>
                </a:solidFill>
                <a:latin typeface="Arial Bold"/>
                <a:ea typeface="Arial Bold"/>
                <a:cs typeface="Arial Bold"/>
                <a:sym typeface="Arial Bold"/>
              </a:rPr>
              <a:t>no need for bishops or a Church hierarchy</a:t>
            </a:r>
            <a:r>
              <a:rPr lang="en-US" sz="3000">
                <a:solidFill>
                  <a:srgbClr val="000000"/>
                </a:solidFill>
                <a:latin typeface="Arial"/>
                <a:ea typeface="Arial"/>
                <a:cs typeface="Arial"/>
                <a:sym typeface="Arial"/>
              </a:rPr>
              <a:t> (structure of power).</a:t>
            </a:r>
          </a:p>
          <a:p>
            <a:pPr algn="just" marL="647702" indent="-323851" lvl="1">
              <a:lnSpc>
                <a:spcPts val="4200"/>
              </a:lnSpc>
              <a:buFont typeface="Arial"/>
              <a:buChar char="•"/>
            </a:pPr>
            <a:r>
              <a:rPr lang="en-US" sz="3000">
                <a:solidFill>
                  <a:srgbClr val="000000"/>
                </a:solidFill>
                <a:latin typeface="Arial"/>
                <a:ea typeface="Arial"/>
                <a:cs typeface="Arial"/>
                <a:sym typeface="Arial"/>
              </a:rPr>
              <a:t>Therefore, each prince or king should control the Church in the area under their rule.</a:t>
            </a:r>
          </a:p>
          <a:p>
            <a:pPr algn="just" marL="647702" indent="-323851" lvl="1">
              <a:lnSpc>
                <a:spcPts val="4200"/>
              </a:lnSpc>
              <a:buFont typeface="Arial"/>
              <a:buChar char="•"/>
            </a:pPr>
            <a:r>
              <a:rPr lang="en-US" sz="3000">
                <a:solidFill>
                  <a:srgbClr val="000000"/>
                </a:solidFill>
                <a:latin typeface="Arial"/>
                <a:ea typeface="Arial"/>
                <a:cs typeface="Arial"/>
                <a:sym typeface="Arial"/>
              </a:rPr>
              <a:t>Mass and the Bible should be in the </a:t>
            </a:r>
            <a:r>
              <a:rPr lang="en-US" b="true" sz="3000">
                <a:solidFill>
                  <a:srgbClr val="000000"/>
                </a:solidFill>
                <a:latin typeface="Arial Bold"/>
                <a:ea typeface="Arial Bold"/>
                <a:cs typeface="Arial Bold"/>
                <a:sym typeface="Arial Bold"/>
              </a:rPr>
              <a:t>vernacular</a:t>
            </a:r>
            <a:r>
              <a:rPr lang="en-US" sz="3000">
                <a:solidFill>
                  <a:srgbClr val="000000"/>
                </a:solidFill>
                <a:latin typeface="Arial"/>
                <a:ea typeface="Arial"/>
                <a:cs typeface="Arial"/>
                <a:sym typeface="Arial"/>
              </a:rPr>
              <a:t> (the language of the people) instead of Latin so that everyone can understand them.</a:t>
            </a:r>
          </a:p>
          <a:p>
            <a:pPr algn="just" marL="647702" indent="-323851" lvl="1">
              <a:lnSpc>
                <a:spcPts val="4200"/>
              </a:lnSpc>
              <a:buFont typeface="Arial"/>
              <a:buChar char="•"/>
            </a:pPr>
            <a:r>
              <a:rPr lang="en-US" sz="3000">
                <a:solidFill>
                  <a:srgbClr val="000000"/>
                </a:solidFill>
                <a:latin typeface="Arial"/>
                <a:ea typeface="Arial"/>
                <a:cs typeface="Arial"/>
                <a:sym typeface="Arial"/>
              </a:rPr>
              <a:t>‘Justification by Faith Alone.’</a:t>
            </a:r>
          </a:p>
          <a:p>
            <a:pPr algn="just" marL="647702" indent="-323851" lvl="1">
              <a:lnSpc>
                <a:spcPts val="4200"/>
              </a:lnSpc>
              <a:buFont typeface="Arial"/>
              <a:buChar char="•"/>
            </a:pPr>
            <a:r>
              <a:rPr lang="en-US" sz="3000">
                <a:solidFill>
                  <a:srgbClr val="000000"/>
                </a:solidFill>
                <a:latin typeface="Arial"/>
                <a:ea typeface="Arial"/>
                <a:cs typeface="Arial"/>
                <a:sym typeface="Arial"/>
              </a:rPr>
              <a:t>The clergy should be </a:t>
            </a:r>
            <a:r>
              <a:rPr lang="en-US" b="true" sz="3000">
                <a:solidFill>
                  <a:srgbClr val="000000"/>
                </a:solidFill>
                <a:latin typeface="Arial Bold"/>
                <a:ea typeface="Arial Bold"/>
                <a:cs typeface="Arial Bold"/>
                <a:sym typeface="Arial Bold"/>
              </a:rPr>
              <a:t>allowed to marry</a:t>
            </a:r>
            <a:r>
              <a:rPr lang="en-US" sz="3000">
                <a:solidFill>
                  <a:srgbClr val="000000"/>
                </a:solidFill>
                <a:latin typeface="Arial"/>
                <a:ea typeface="Arial"/>
                <a:cs typeface="Arial"/>
                <a:sym typeface="Arial"/>
              </a:rPr>
              <a:t>.</a:t>
            </a:r>
          </a:p>
          <a:p>
            <a:pPr algn="just" marL="647702" indent="-323851" lvl="1">
              <a:lnSpc>
                <a:spcPts val="4200"/>
              </a:lnSpc>
              <a:buFont typeface="Arial"/>
              <a:buChar char="•"/>
            </a:pPr>
            <a:r>
              <a:rPr lang="en-US" sz="3000">
                <a:solidFill>
                  <a:srgbClr val="000000"/>
                </a:solidFill>
                <a:latin typeface="Arial"/>
                <a:ea typeface="Arial"/>
                <a:cs typeface="Arial"/>
                <a:sym typeface="Arial"/>
              </a:rPr>
              <a:t>Luther had </a:t>
            </a:r>
            <a:r>
              <a:rPr lang="en-US" b="true" sz="3000">
                <a:solidFill>
                  <a:srgbClr val="000000"/>
                </a:solidFill>
                <a:latin typeface="Arial Bold"/>
                <a:ea typeface="Arial Bold"/>
                <a:cs typeface="Arial Bold"/>
                <a:sym typeface="Arial Bold"/>
              </a:rPr>
              <a:t>two sacraments </a:t>
            </a:r>
            <a:r>
              <a:rPr lang="en-US" sz="3000">
                <a:solidFill>
                  <a:srgbClr val="000000"/>
                </a:solidFill>
                <a:latin typeface="Arial"/>
                <a:ea typeface="Arial"/>
                <a:cs typeface="Arial"/>
                <a:sym typeface="Arial"/>
              </a:rPr>
              <a:t>(baptism and communion) rather than </a:t>
            </a:r>
            <a:r>
              <a:rPr lang="en-US" b="true" sz="3000">
                <a:solidFill>
                  <a:srgbClr val="000000"/>
                </a:solidFill>
                <a:latin typeface="Arial Bold"/>
                <a:ea typeface="Arial Bold"/>
                <a:cs typeface="Arial Bold"/>
                <a:sym typeface="Arial Bold"/>
              </a:rPr>
              <a:t>seven</a:t>
            </a:r>
            <a:r>
              <a:rPr lang="en-US" sz="3000">
                <a:solidFill>
                  <a:srgbClr val="000000"/>
                </a:solidFill>
                <a:latin typeface="Arial"/>
                <a:ea typeface="Arial"/>
                <a:cs typeface="Arial"/>
                <a:sym typeface="Arial"/>
              </a:rPr>
              <a:t> of Catholicism (baptism, confession, communion, confirmation, marriage, the last rites and ordination).</a:t>
            </a:r>
          </a:p>
          <a:p>
            <a:pPr algn="just" marL="647702" indent="-323851" lvl="1">
              <a:lnSpc>
                <a:spcPts val="4200"/>
              </a:lnSpc>
              <a:buFont typeface="Arial"/>
              <a:buChar char="•"/>
            </a:pPr>
            <a:r>
              <a:rPr lang="en-US" sz="3000">
                <a:solidFill>
                  <a:srgbClr val="000000"/>
                </a:solidFill>
                <a:latin typeface="Arial"/>
                <a:ea typeface="Arial"/>
                <a:cs typeface="Arial"/>
                <a:sym typeface="Arial"/>
              </a:rPr>
              <a:t>Consubstantiation rather than transubstantiation:</a:t>
            </a:r>
          </a:p>
          <a:p>
            <a:pPr algn="just" marL="1295403" indent="-431801" lvl="2">
              <a:lnSpc>
                <a:spcPts val="4200"/>
              </a:lnSpc>
              <a:buFont typeface="Arial"/>
              <a:buChar char="⚬"/>
            </a:pPr>
            <a:r>
              <a:rPr lang="en-US" b="true" sz="3000">
                <a:solidFill>
                  <a:srgbClr val="000000"/>
                </a:solidFill>
                <a:latin typeface="Arial Bold"/>
                <a:ea typeface="Arial Bold"/>
                <a:cs typeface="Arial Bold"/>
                <a:sym typeface="Arial Bold"/>
              </a:rPr>
              <a:t>Consubstantiation</a:t>
            </a:r>
            <a:r>
              <a:rPr lang="en-US" sz="3000">
                <a:solidFill>
                  <a:srgbClr val="000000"/>
                </a:solidFill>
                <a:latin typeface="Arial"/>
                <a:ea typeface="Arial"/>
                <a:cs typeface="Arial"/>
                <a:sym typeface="Arial"/>
              </a:rPr>
              <a:t> is when the bread and wine is a symbol of the body and blood of Jesus.</a:t>
            </a:r>
          </a:p>
          <a:p>
            <a:pPr algn="just" marL="1295403" indent="-431801" lvl="2">
              <a:lnSpc>
                <a:spcPts val="4200"/>
              </a:lnSpc>
              <a:buFont typeface="Arial"/>
              <a:buChar char="⚬"/>
            </a:pPr>
            <a:r>
              <a:rPr lang="en-US" b="true" sz="3000">
                <a:solidFill>
                  <a:srgbClr val="000000"/>
                </a:solidFill>
                <a:latin typeface="Arial Bold"/>
                <a:ea typeface="Arial Bold"/>
                <a:cs typeface="Arial Bold"/>
                <a:sym typeface="Arial Bold"/>
              </a:rPr>
              <a:t>Transubstantiation</a:t>
            </a:r>
            <a:r>
              <a:rPr lang="en-US" sz="3000">
                <a:solidFill>
                  <a:srgbClr val="000000"/>
                </a:solidFill>
                <a:latin typeface="Arial"/>
                <a:ea typeface="Arial"/>
                <a:cs typeface="Arial"/>
                <a:sym typeface="Arial"/>
              </a:rPr>
              <a:t> is when the bread and wine are transformed into the body and blood of Jesus.</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685800" y="579061"/>
            <a:ext cx="16253460" cy="9128878"/>
          </a:xfrm>
          <a:custGeom>
            <a:avLst/>
            <a:gdLst/>
            <a:ahLst/>
            <a:cxnLst/>
            <a:rect r="r" b="b" t="t" l="l"/>
            <a:pathLst>
              <a:path h="9128878" w="16253460">
                <a:moveTo>
                  <a:pt x="0" y="0"/>
                </a:moveTo>
                <a:lnTo>
                  <a:pt x="16253460" y="0"/>
                </a:lnTo>
                <a:lnTo>
                  <a:pt x="16253460" y="9128878"/>
                </a:lnTo>
                <a:lnTo>
                  <a:pt x="0" y="9128878"/>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Later Life and Impact</a:t>
            </a:r>
          </a:p>
        </p:txBody>
      </p:sp>
      <p:sp>
        <p:nvSpPr>
          <p:cNvPr name="TextBox 8" id="8"/>
          <p:cNvSpPr txBox="true"/>
          <p:nvPr/>
        </p:nvSpPr>
        <p:spPr>
          <a:xfrm rot="0">
            <a:off x="1028700" y="2120899"/>
            <a:ext cx="15609955" cy="5915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Luther married an ex-nun, Catherine von Bora, and they had six children. </a:t>
            </a:r>
            <a:r>
              <a:rPr lang="en-US" sz="3000">
                <a:solidFill>
                  <a:srgbClr val="000000"/>
                </a:solidFill>
                <a:latin typeface="Arial"/>
                <a:ea typeface="Arial"/>
                <a:cs typeface="Arial"/>
                <a:sym typeface="Arial"/>
              </a:rPr>
              <a:t>He continued to write and preach until his death in 1546. His beliefs spread rapidly and had huge consequences for Germany and Europe.</a:t>
            </a:r>
          </a:p>
          <a:p>
            <a:pPr algn="just" marL="647702" indent="-323851" lvl="1">
              <a:lnSpc>
                <a:spcPts val="4200"/>
              </a:lnSpc>
              <a:buFont typeface="Arial"/>
              <a:buChar char="•"/>
            </a:pPr>
            <a:r>
              <a:rPr lang="en-US" sz="3000">
                <a:solidFill>
                  <a:srgbClr val="000000"/>
                </a:solidFill>
                <a:latin typeface="Arial"/>
                <a:ea typeface="Arial"/>
                <a:cs typeface="Arial"/>
                <a:sym typeface="Arial"/>
              </a:rPr>
              <a:t>Many princes rejected Charles V’s decision at Worms and wanted to follow Luther’s teachings in their states. War broke out shortly after his death and raged until the </a:t>
            </a:r>
            <a:r>
              <a:rPr lang="en-US" b="true" sz="3000">
                <a:solidFill>
                  <a:srgbClr val="000000"/>
                </a:solidFill>
                <a:latin typeface="Arial Bold"/>
                <a:ea typeface="Arial Bold"/>
                <a:cs typeface="Arial Bold"/>
                <a:sym typeface="Arial Bold"/>
              </a:rPr>
              <a:t>Peace of Augsburg </a:t>
            </a:r>
            <a:r>
              <a:rPr lang="en-US" sz="3000">
                <a:solidFill>
                  <a:srgbClr val="000000"/>
                </a:solidFill>
                <a:latin typeface="Arial"/>
                <a:ea typeface="Arial"/>
                <a:cs typeface="Arial"/>
                <a:sym typeface="Arial"/>
              </a:rPr>
              <a:t>in 1555 when it was agreed that each ruler would choose the religion in his state.</a:t>
            </a:r>
          </a:p>
          <a:p>
            <a:pPr algn="just" marL="647702" indent="-323851" lvl="1">
              <a:lnSpc>
                <a:spcPts val="4200"/>
              </a:lnSpc>
              <a:buFont typeface="Arial"/>
              <a:buChar char="•"/>
            </a:pPr>
            <a:r>
              <a:rPr lang="en-US" sz="3000">
                <a:solidFill>
                  <a:srgbClr val="000000"/>
                </a:solidFill>
                <a:latin typeface="Arial"/>
                <a:ea typeface="Arial"/>
                <a:cs typeface="Arial"/>
                <a:sym typeface="Arial"/>
              </a:rPr>
              <a:t>The Reformation spread throughout Europe, leading to the formation of many other ‘</a:t>
            </a:r>
            <a:r>
              <a:rPr lang="en-US" b="true" sz="3000">
                <a:solidFill>
                  <a:srgbClr val="000000"/>
                </a:solidFill>
                <a:latin typeface="Arial Bold"/>
                <a:ea typeface="Arial Bold"/>
                <a:cs typeface="Arial Bold"/>
                <a:sym typeface="Arial Bold"/>
              </a:rPr>
              <a:t>Protestant</a:t>
            </a:r>
            <a:r>
              <a:rPr lang="en-US" sz="3000">
                <a:solidFill>
                  <a:srgbClr val="000000"/>
                </a:solidFill>
                <a:latin typeface="Arial"/>
                <a:ea typeface="Arial"/>
                <a:cs typeface="Arial"/>
                <a:sym typeface="Arial"/>
              </a:rPr>
              <a:t> </a:t>
            </a:r>
            <a:r>
              <a:rPr lang="en-US" b="true" sz="3000">
                <a:solidFill>
                  <a:srgbClr val="000000"/>
                </a:solidFill>
                <a:latin typeface="Arial Bold"/>
                <a:ea typeface="Arial Bold"/>
                <a:cs typeface="Arial Bold"/>
                <a:sym typeface="Arial Bold"/>
              </a:rPr>
              <a:t>religions</a:t>
            </a:r>
            <a:r>
              <a:rPr lang="en-US" sz="3000">
                <a:solidFill>
                  <a:srgbClr val="000000"/>
                </a:solidFill>
                <a:latin typeface="Arial"/>
                <a:ea typeface="Arial"/>
                <a:cs typeface="Arial"/>
                <a:sym typeface="Arial"/>
              </a:rPr>
              <a:t>’. </a:t>
            </a:r>
          </a:p>
          <a:p>
            <a:pPr algn="just" marL="647702" indent="-323851" lvl="1">
              <a:lnSpc>
                <a:spcPts val="4200"/>
              </a:lnSpc>
              <a:buFont typeface="Arial"/>
              <a:buChar char="•"/>
            </a:pPr>
            <a:r>
              <a:rPr lang="en-US" sz="3000">
                <a:solidFill>
                  <a:srgbClr val="000000"/>
                </a:solidFill>
                <a:latin typeface="Arial"/>
                <a:ea typeface="Arial"/>
                <a:cs typeface="Arial"/>
                <a:sym typeface="Arial"/>
              </a:rPr>
              <a:t>Eventually, the Catholic Church was forced to address many of the problems Luther raised, by bringing in reforms; this was called the </a:t>
            </a:r>
            <a:r>
              <a:rPr lang="en-US" b="true" sz="3000">
                <a:solidFill>
                  <a:srgbClr val="000000"/>
                </a:solidFill>
                <a:latin typeface="Arial Bold"/>
                <a:ea typeface="Arial Bold"/>
                <a:cs typeface="Arial Bold"/>
                <a:sym typeface="Arial Bold"/>
              </a:rPr>
              <a:t>Counter-Reformation</a:t>
            </a:r>
            <a:r>
              <a:rPr lang="en-US" sz="3000">
                <a:solidFill>
                  <a:srgbClr val="000000"/>
                </a:solidFill>
                <a:latin typeface="Arial"/>
                <a:ea typeface="Arial"/>
                <a:cs typeface="Arial"/>
                <a:sym typeface="Arial"/>
              </a:rPr>
              <a:t>.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82, Artefact, 2nd Edition)</a:t>
            </a:r>
          </a:p>
        </p:txBody>
      </p:sp>
      <p:sp>
        <p:nvSpPr>
          <p:cNvPr name="TextBox 9" id="9"/>
          <p:cNvSpPr txBox="true"/>
          <p:nvPr/>
        </p:nvSpPr>
        <p:spPr>
          <a:xfrm rot="0">
            <a:off x="1028700" y="2120899"/>
            <a:ext cx="15609955" cy="4848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Explain the following terms: justification by faith alone; excommunication; heresy; vernacular.</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Martin Luther protest against the sale of indulgences?</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Pope Leo X respond to Luther’s actions?</a:t>
            </a:r>
          </a:p>
          <a:p>
            <a:pPr algn="l" marL="647702" indent="-323851" lvl="1">
              <a:lnSpc>
                <a:spcPts val="4200"/>
              </a:lnSpc>
              <a:buAutoNum type="arabicPeriod" startAt="1"/>
            </a:pPr>
            <a:r>
              <a:rPr lang="en-US" sz="3000">
                <a:solidFill>
                  <a:srgbClr val="0DA33B"/>
                </a:solidFill>
                <a:latin typeface="Arial"/>
                <a:ea typeface="Arial"/>
                <a:cs typeface="Arial"/>
                <a:sym typeface="Arial"/>
              </a:rPr>
              <a:t>What happened at the Diet of Worms?</a:t>
            </a:r>
          </a:p>
          <a:p>
            <a:pPr algn="l" marL="647702" indent="-323851" lvl="1">
              <a:lnSpc>
                <a:spcPts val="4200"/>
              </a:lnSpc>
              <a:buAutoNum type="arabicPeriod" startAt="1"/>
            </a:pPr>
            <a:r>
              <a:rPr lang="en-US" sz="3000">
                <a:solidFill>
                  <a:srgbClr val="0DA33B"/>
                </a:solidFill>
                <a:latin typeface="Arial"/>
                <a:ea typeface="Arial"/>
                <a:cs typeface="Arial"/>
                <a:sym typeface="Arial"/>
              </a:rPr>
              <a:t>What happened to Luther after the Diet?</a:t>
            </a:r>
          </a:p>
          <a:p>
            <a:pPr algn="l" marL="647702" indent="-323851" lvl="1">
              <a:lnSpc>
                <a:spcPts val="4200"/>
              </a:lnSpc>
              <a:buAutoNum type="arabicPeriod" startAt="1"/>
            </a:pPr>
            <a:r>
              <a:rPr lang="en-US" sz="3000">
                <a:solidFill>
                  <a:srgbClr val="0DA33B"/>
                </a:solidFill>
                <a:latin typeface="Arial"/>
                <a:ea typeface="Arial"/>
                <a:cs typeface="Arial"/>
                <a:sym typeface="Arial"/>
              </a:rPr>
              <a:t>Explain Luther’s beliefs on; (a) the language of Mass and the Bible; (b) the sacraments; (c) what happens at communion.</a:t>
            </a:r>
          </a:p>
          <a:p>
            <a:pPr algn="l" marL="647702" indent="-323851" lvl="1">
              <a:lnSpc>
                <a:spcPts val="4200"/>
              </a:lnSpc>
              <a:buAutoNum type="arabicPeriod" startAt="1"/>
            </a:pPr>
            <a:r>
              <a:rPr lang="en-US" sz="3000">
                <a:solidFill>
                  <a:srgbClr val="0DA33B"/>
                </a:solidFill>
                <a:latin typeface="Arial"/>
                <a:ea typeface="Arial"/>
                <a:cs typeface="Arial"/>
                <a:sym typeface="Arial"/>
              </a:rPr>
              <a:t>Name one consequence of Luther’s actions.</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662990"/>
            <a:ext cx="18288000" cy="1218565"/>
          </a:xfrm>
          <a:prstGeom prst="rect">
            <a:avLst/>
          </a:prstGeom>
        </p:spPr>
        <p:txBody>
          <a:bodyPr anchor="t" rtlCol="false" tIns="0" lIns="0" bIns="0" rIns="0">
            <a:spAutoFit/>
          </a:bodyPr>
          <a:lstStyle/>
          <a:p>
            <a:pPr algn="ctr">
              <a:lnSpc>
                <a:spcPts val="8959"/>
              </a:lnSpc>
            </a:pPr>
            <a:r>
              <a:rPr lang="en-US" b="true" sz="6399" spc="287">
                <a:solidFill>
                  <a:srgbClr val="004AAD"/>
                </a:solidFill>
                <a:latin typeface="Arial Bold"/>
                <a:ea typeface="Arial Bold"/>
                <a:cs typeface="Arial Bold"/>
                <a:sym typeface="Arial Bold"/>
              </a:rPr>
              <a:t>10.3: THE SPREAD OF THE REFORMATION</a:t>
            </a:r>
          </a:p>
        </p:txBody>
      </p:sp>
      <p:sp>
        <p:nvSpPr>
          <p:cNvPr name="TextBox 5" id="5"/>
          <p:cNvSpPr txBox="true"/>
          <p:nvPr/>
        </p:nvSpPr>
        <p:spPr>
          <a:xfrm rot="0">
            <a:off x="145880" y="3932547"/>
            <a:ext cx="17996240" cy="955675"/>
          </a:xfrm>
          <a:prstGeom prst="rect">
            <a:avLst/>
          </a:prstGeom>
        </p:spPr>
        <p:txBody>
          <a:bodyPr anchor="t" rtlCol="false" tIns="0" lIns="0" bIns="0" rIns="0">
            <a:spAutoFit/>
          </a:bodyPr>
          <a:lstStyle/>
          <a:p>
            <a:pPr algn="ctr">
              <a:lnSpc>
                <a:spcPts val="7474"/>
              </a:lnSpc>
            </a:pPr>
            <a:r>
              <a:rPr lang="en-US" sz="6499" spc="1949">
                <a:solidFill>
                  <a:srgbClr val="FFFFFF"/>
                </a:solidFill>
                <a:latin typeface="Daydream"/>
                <a:ea typeface="Daydream"/>
                <a:cs typeface="Daydream"/>
                <a:sym typeface="Daydream"/>
              </a:rPr>
              <a:t>10.3: the spread of the reformation</a:t>
            </a:r>
          </a:p>
        </p:txBody>
      </p:sp>
      <p:sp>
        <p:nvSpPr>
          <p:cNvPr name="TextBox 6" id="6"/>
          <p:cNvSpPr txBox="true"/>
          <p:nvPr/>
        </p:nvSpPr>
        <p:spPr>
          <a:xfrm rot="0">
            <a:off x="15804216" y="-14772"/>
            <a:ext cx="203830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10</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1517 to 1650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Other Major Reformation Events</a:t>
            </a:r>
          </a:p>
        </p:txBody>
      </p:sp>
      <p:sp>
        <p:nvSpPr>
          <p:cNvPr name="TextBox 8" id="8"/>
          <p:cNvSpPr txBox="true"/>
          <p:nvPr/>
        </p:nvSpPr>
        <p:spPr>
          <a:xfrm rot="0">
            <a:off x="1028700" y="2139949"/>
            <a:ext cx="15609955" cy="74898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The Reformation spread quickly throughout Europe. </a:t>
            </a:r>
            <a:r>
              <a:rPr lang="en-US" sz="2500">
                <a:solidFill>
                  <a:srgbClr val="000000"/>
                </a:solidFill>
                <a:latin typeface="Arial"/>
                <a:ea typeface="Arial"/>
                <a:cs typeface="Arial"/>
                <a:sym typeface="Arial"/>
              </a:rPr>
              <a:t>Luther’s teachings led to many others to question the teachings of the Catholic Church. Some came to the main conclusions as Luther while others would take a very different approach. </a:t>
            </a:r>
          </a:p>
          <a:p>
            <a:pPr algn="just" marL="539754" indent="-269877" lvl="1">
              <a:lnSpc>
                <a:spcPts val="3500"/>
              </a:lnSpc>
              <a:buFont typeface="Arial"/>
              <a:buChar char="•"/>
            </a:pPr>
            <a:r>
              <a:rPr lang="en-US" sz="2500">
                <a:solidFill>
                  <a:srgbClr val="000000"/>
                </a:solidFill>
                <a:latin typeface="Arial"/>
                <a:ea typeface="Arial"/>
                <a:cs typeface="Arial"/>
                <a:sym typeface="Arial"/>
              </a:rPr>
              <a:t>1531: </a:t>
            </a:r>
            <a:r>
              <a:rPr lang="en-US" b="true" sz="2500">
                <a:solidFill>
                  <a:srgbClr val="000000"/>
                </a:solidFill>
                <a:latin typeface="Arial Bold"/>
                <a:ea typeface="Arial Bold"/>
                <a:cs typeface="Arial Bold"/>
                <a:sym typeface="Arial Bold"/>
              </a:rPr>
              <a:t>Ulrich Zwingli </a:t>
            </a:r>
            <a:r>
              <a:rPr lang="en-US" sz="2500">
                <a:solidFill>
                  <a:srgbClr val="000000"/>
                </a:solidFill>
                <a:latin typeface="Arial"/>
                <a:ea typeface="Arial"/>
                <a:cs typeface="Arial"/>
                <a:sym typeface="Arial"/>
              </a:rPr>
              <a:t>launched the Reformation in Switzerland.</a:t>
            </a:r>
          </a:p>
          <a:p>
            <a:pPr algn="just" marL="539754" indent="-269877" lvl="1">
              <a:lnSpc>
                <a:spcPts val="3500"/>
              </a:lnSpc>
              <a:buFont typeface="Arial"/>
              <a:buChar char="•"/>
            </a:pPr>
            <a:r>
              <a:rPr lang="en-US" sz="2500">
                <a:solidFill>
                  <a:srgbClr val="000000"/>
                </a:solidFill>
                <a:latin typeface="Arial"/>
                <a:ea typeface="Arial"/>
                <a:cs typeface="Arial"/>
                <a:sym typeface="Arial"/>
              </a:rPr>
              <a:t>1534: </a:t>
            </a:r>
            <a:r>
              <a:rPr lang="en-US" b="true" sz="2500">
                <a:solidFill>
                  <a:srgbClr val="000000"/>
                </a:solidFill>
                <a:latin typeface="Arial Bold"/>
                <a:ea typeface="Arial Bold"/>
                <a:cs typeface="Arial Bold"/>
                <a:sym typeface="Arial Bold"/>
              </a:rPr>
              <a:t>Henry VIII</a:t>
            </a:r>
            <a:r>
              <a:rPr lang="en-US" sz="2500">
                <a:solidFill>
                  <a:srgbClr val="000000"/>
                </a:solidFill>
                <a:latin typeface="Arial"/>
                <a:ea typeface="Arial"/>
                <a:cs typeface="Arial"/>
                <a:sym typeface="Arial"/>
              </a:rPr>
              <a:t> established the </a:t>
            </a:r>
            <a:r>
              <a:rPr lang="en-US" b="true" sz="2500">
                <a:solidFill>
                  <a:srgbClr val="000000"/>
                </a:solidFill>
                <a:latin typeface="Arial Bold"/>
                <a:ea typeface="Arial Bold"/>
                <a:cs typeface="Arial Bold"/>
                <a:sym typeface="Arial Bold"/>
              </a:rPr>
              <a:t>Church of England</a:t>
            </a:r>
            <a:r>
              <a:rPr lang="en-US" sz="2500">
                <a:solidFill>
                  <a:srgbClr val="000000"/>
                </a:solidFill>
                <a:latin typeface="Arial"/>
                <a:ea typeface="Arial"/>
                <a:cs typeface="Arial"/>
                <a:sym typeface="Arial"/>
              </a:rPr>
              <a:t> as separate from the Catholic Church with himself as head.</a:t>
            </a:r>
          </a:p>
          <a:p>
            <a:pPr algn="just" marL="539754" indent="-269877" lvl="1">
              <a:lnSpc>
                <a:spcPts val="3500"/>
              </a:lnSpc>
              <a:buFont typeface="Arial"/>
              <a:buChar char="•"/>
            </a:pPr>
            <a:r>
              <a:rPr lang="en-US" sz="2500">
                <a:solidFill>
                  <a:srgbClr val="000000"/>
                </a:solidFill>
                <a:latin typeface="Arial"/>
                <a:ea typeface="Arial"/>
                <a:cs typeface="Arial"/>
                <a:sym typeface="Arial"/>
              </a:rPr>
              <a:t>1541: </a:t>
            </a:r>
            <a:r>
              <a:rPr lang="en-US" b="true" sz="2500">
                <a:solidFill>
                  <a:srgbClr val="000000"/>
                </a:solidFill>
                <a:latin typeface="Arial Bold"/>
                <a:ea typeface="Arial Bold"/>
                <a:cs typeface="Arial Bold"/>
                <a:sym typeface="Arial Bold"/>
              </a:rPr>
              <a:t>John Calvin </a:t>
            </a:r>
            <a:r>
              <a:rPr lang="en-US" sz="2500">
                <a:solidFill>
                  <a:srgbClr val="000000"/>
                </a:solidFill>
                <a:latin typeface="Arial"/>
                <a:ea typeface="Arial"/>
                <a:cs typeface="Arial"/>
                <a:sym typeface="Arial"/>
              </a:rPr>
              <a:t>was invited to Geneva, Switzerland to set up his version of Protestantism; </a:t>
            </a:r>
            <a:r>
              <a:rPr lang="en-US" b="true" sz="2500">
                <a:solidFill>
                  <a:srgbClr val="000000"/>
                </a:solidFill>
                <a:latin typeface="Arial Bold"/>
                <a:ea typeface="Arial Bold"/>
                <a:cs typeface="Arial Bold"/>
                <a:sym typeface="Arial Bold"/>
              </a:rPr>
              <a:t>Presbyterianism</a:t>
            </a:r>
            <a:r>
              <a:rPr lang="en-US" sz="2500">
                <a:solidFill>
                  <a:srgbClr val="000000"/>
                </a:solidFill>
                <a:latin typeface="Arial"/>
                <a:ea typeface="Arial"/>
                <a:cs typeface="Arial"/>
                <a:sym typeface="Arial"/>
              </a:rPr>
              <a:t>. Presbyterianism was very different to both Lutheranism and Catholicism. Calvin believed in </a:t>
            </a:r>
            <a:r>
              <a:rPr lang="en-US" b="true" sz="2500">
                <a:solidFill>
                  <a:srgbClr val="000000"/>
                </a:solidFill>
                <a:latin typeface="Arial Bold"/>
                <a:ea typeface="Arial Bold"/>
                <a:cs typeface="Arial Bold"/>
                <a:sym typeface="Arial Bold"/>
              </a:rPr>
              <a:t>predestination</a:t>
            </a:r>
            <a:r>
              <a:rPr lang="en-US" sz="2500">
                <a:solidFill>
                  <a:srgbClr val="000000"/>
                </a:solidFill>
                <a:latin typeface="Arial"/>
                <a:ea typeface="Arial"/>
                <a:cs typeface="Arial"/>
                <a:sym typeface="Arial"/>
              </a:rPr>
              <a:t> – God had already decided who was going to heaven before people were born. This form of Christianity had very strict laws – no statues, gambling, fancy clothing and anything else that he thought would lead people into sin. </a:t>
            </a:r>
          </a:p>
          <a:p>
            <a:pPr algn="just" marL="539754" indent="-269877" lvl="1">
              <a:lnSpc>
                <a:spcPts val="3500"/>
              </a:lnSpc>
              <a:buFont typeface="Arial"/>
              <a:buChar char="•"/>
            </a:pPr>
            <a:r>
              <a:rPr lang="en-US" sz="2500">
                <a:solidFill>
                  <a:srgbClr val="000000"/>
                </a:solidFill>
                <a:latin typeface="Arial"/>
                <a:ea typeface="Arial"/>
                <a:cs typeface="Arial"/>
                <a:sym typeface="Arial"/>
              </a:rPr>
              <a:t>1571: The Netherlands become Protestant.</a:t>
            </a:r>
          </a:p>
          <a:p>
            <a:pPr algn="just" marL="539754" indent="-269877" lvl="1">
              <a:lnSpc>
                <a:spcPts val="3500"/>
              </a:lnSpc>
              <a:buFont typeface="Arial"/>
              <a:buChar char="•"/>
            </a:pPr>
            <a:r>
              <a:rPr lang="en-US" sz="2500">
                <a:solidFill>
                  <a:srgbClr val="000000"/>
                </a:solidFill>
                <a:latin typeface="Arial"/>
                <a:ea typeface="Arial"/>
                <a:cs typeface="Arial"/>
                <a:sym typeface="Arial"/>
              </a:rPr>
              <a:t>1572: </a:t>
            </a:r>
            <a:r>
              <a:rPr lang="en-US" b="true" sz="2500">
                <a:solidFill>
                  <a:srgbClr val="000000"/>
                </a:solidFill>
                <a:latin typeface="Arial Bold"/>
                <a:ea typeface="Arial Bold"/>
                <a:cs typeface="Arial Bold"/>
                <a:sym typeface="Arial Bold"/>
              </a:rPr>
              <a:t>John Knox </a:t>
            </a:r>
            <a:r>
              <a:rPr lang="en-US" sz="2500">
                <a:solidFill>
                  <a:srgbClr val="000000"/>
                </a:solidFill>
                <a:latin typeface="Arial"/>
                <a:ea typeface="Arial"/>
                <a:cs typeface="Arial"/>
                <a:sym typeface="Arial"/>
              </a:rPr>
              <a:t>introduced </a:t>
            </a:r>
            <a:r>
              <a:rPr lang="en-US" b="true" sz="2500">
                <a:solidFill>
                  <a:srgbClr val="000000"/>
                </a:solidFill>
                <a:latin typeface="Arial Bold"/>
                <a:ea typeface="Arial Bold"/>
                <a:cs typeface="Arial Bold"/>
                <a:sym typeface="Arial Bold"/>
              </a:rPr>
              <a:t>Presbyterianism</a:t>
            </a:r>
            <a:r>
              <a:rPr lang="en-US" sz="2500">
                <a:solidFill>
                  <a:srgbClr val="000000"/>
                </a:solidFill>
                <a:latin typeface="Arial"/>
                <a:ea typeface="Arial"/>
                <a:cs typeface="Arial"/>
                <a:sym typeface="Arial"/>
              </a:rPr>
              <a:t> to Scotland. </a:t>
            </a:r>
          </a:p>
          <a:p>
            <a:pPr algn="just">
              <a:lnSpc>
                <a:spcPts val="3500"/>
              </a:lnSpc>
            </a:pPr>
            <a:r>
              <a:rPr lang="en-US" sz="2500">
                <a:solidFill>
                  <a:srgbClr val="000000"/>
                </a:solidFill>
                <a:latin typeface="Arial"/>
                <a:ea typeface="Arial"/>
                <a:cs typeface="Arial"/>
                <a:sym typeface="Arial"/>
              </a:rPr>
              <a:t>Within a century of Luther’s teachings, the Protestant challenge had spread across Europe. The continent divided along religious lines. Most of the northern countries became Protestant while the south remained mostly Catholic the closer they were to Rome. The Catholic Church was forced to launch the Counter-Reformation to slow or halt the growth of Protestantism.</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2844651" y="0"/>
            <a:ext cx="12598698" cy="9725311"/>
          </a:xfrm>
          <a:custGeom>
            <a:avLst/>
            <a:gdLst/>
            <a:ahLst/>
            <a:cxnLst/>
            <a:rect r="r" b="b" t="t" l="l"/>
            <a:pathLst>
              <a:path h="9725311" w="12598698">
                <a:moveTo>
                  <a:pt x="0" y="0"/>
                </a:moveTo>
                <a:lnTo>
                  <a:pt x="12598698" y="0"/>
                </a:lnTo>
                <a:lnTo>
                  <a:pt x="12598698"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Katharina Zell, 1497-1562</a:t>
            </a:r>
          </a:p>
        </p:txBody>
      </p:sp>
      <p:sp>
        <p:nvSpPr>
          <p:cNvPr name="TextBox 8" id="8"/>
          <p:cNvSpPr txBox="true"/>
          <p:nvPr/>
        </p:nvSpPr>
        <p:spPr>
          <a:xfrm rot="0">
            <a:off x="5793465" y="1838324"/>
            <a:ext cx="10924397" cy="70516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Katharina Schütz Zell was one of the first women in Europe to marry a former priest in the Reformation. She was born in Strasbourg and was given an excellent education for her time: she could read and write in German and Latin. Her interest in the writings of the Reformers when she met and married Matthew Zell, a former Catholic Priest, in 1523. She wrote a scriptural defence of clerical marriage that brought the issue into the public arena and removed much of the stigma surrounding it. Her arguments were cited by Luther and other Reformers. She wrote many pamphlets, often on women and children's roles in the Reformation. The Zells were leading figures in the civic and church life in Strasbourg. Katharina took the lead in feeding and housing the poor, running women's ministries and organising relief for Protestant refugees, in one case for more than 3,000 people over six months. She also urged peace between Luther and Zwingli following their dispute over the Eucharist and the Mass. Despite her significance, no portraits of Katharina Schütz Zell survive. At this time, non-noble women were rarely considered important enough to have their portraits painted.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Freeform 10" id="10"/>
          <p:cNvSpPr/>
          <p:nvPr/>
        </p:nvSpPr>
        <p:spPr>
          <a:xfrm flipH="false" flipV="false" rot="0">
            <a:off x="1028700" y="2118370"/>
            <a:ext cx="4269465" cy="6596358"/>
          </a:xfrm>
          <a:custGeom>
            <a:avLst/>
            <a:gdLst/>
            <a:ahLst/>
            <a:cxnLst/>
            <a:rect r="r" b="b" t="t" l="l"/>
            <a:pathLst>
              <a:path h="6596358" w="4269465">
                <a:moveTo>
                  <a:pt x="0" y="0"/>
                </a:moveTo>
                <a:lnTo>
                  <a:pt x="4269465" y="0"/>
                </a:lnTo>
                <a:lnTo>
                  <a:pt x="4269465" y="6596358"/>
                </a:lnTo>
                <a:lnTo>
                  <a:pt x="0" y="6596358"/>
                </a:lnTo>
                <a:lnTo>
                  <a:pt x="0" y="0"/>
                </a:lnTo>
                <a:close/>
              </a:path>
            </a:pathLst>
          </a:custGeom>
          <a:blipFill>
            <a:blip r:embed="rId2"/>
            <a:stretch>
              <a:fillRect l="0" t="0" r="0" b="0"/>
            </a:stretch>
          </a:blipFill>
        </p:spPr>
      </p:sp>
      <p:sp>
        <p:nvSpPr>
          <p:cNvPr name="TextBox 11" id="11"/>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Learning Outcomes</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3.8 CONSIDER</a:t>
            </a:r>
            <a:r>
              <a:rPr lang="en-US" sz="3000">
                <a:solidFill>
                  <a:srgbClr val="000000"/>
                </a:solidFill>
                <a:latin typeface="Arial"/>
                <a:ea typeface="Arial"/>
                <a:cs typeface="Arial"/>
                <a:sym typeface="Arial"/>
              </a:rPr>
              <a:t> the historical importance of religion, with particular reference to the Reformation and the actions of one Reformer</a:t>
            </a:r>
          </a:p>
          <a:p>
            <a:pPr algn="l">
              <a:lnSpc>
                <a:spcPts val="4200"/>
              </a:lnSpc>
            </a:pPr>
            <a:r>
              <a:rPr lang="en-US" sz="3000" b="true">
                <a:solidFill>
                  <a:srgbClr val="000000"/>
                </a:solidFill>
                <a:latin typeface="Arial Bold"/>
                <a:ea typeface="Arial Bold"/>
                <a:cs typeface="Arial Bold"/>
                <a:sym typeface="Arial Bold"/>
              </a:rPr>
              <a:t>1.2 CONSIDER </a:t>
            </a:r>
            <a:r>
              <a:rPr lang="en-US" sz="3000">
                <a:solidFill>
                  <a:srgbClr val="000000"/>
                </a:solidFill>
                <a:latin typeface="Arial"/>
                <a:ea typeface="Arial"/>
                <a:cs typeface="Arial"/>
                <a:sym typeface="Arial"/>
              </a:rPr>
              <a:t>contentious or controversial issues in history from more than one perspective and discuss the historical roots of a contentious or controversial issue or theme in the contemporary world.</a:t>
            </a:r>
          </a:p>
          <a:p>
            <a:pPr algn="l">
              <a:lnSpc>
                <a:spcPts val="4200"/>
              </a:lnSpc>
            </a:pPr>
            <a:r>
              <a:rPr lang="en-US" sz="3000" b="true">
                <a:solidFill>
                  <a:srgbClr val="000000"/>
                </a:solidFill>
                <a:latin typeface="Arial Bold"/>
                <a:ea typeface="Arial Bold"/>
                <a:cs typeface="Arial Bold"/>
                <a:sym typeface="Arial Bold"/>
              </a:rPr>
              <a:t>1.7 DEVELOP </a:t>
            </a:r>
            <a:r>
              <a:rPr lang="en-US" sz="3000">
                <a:solidFill>
                  <a:srgbClr val="000000"/>
                </a:solidFill>
                <a:latin typeface="Arial"/>
                <a:ea typeface="Arial"/>
                <a:cs typeface="Arial"/>
                <a:sym typeface="Arial"/>
              </a:rPr>
              <a:t>historical judgements based on evidence about personalities, issues and events in the past showing awareness of historical significance.</a:t>
            </a:r>
          </a:p>
          <a:p>
            <a:pPr algn="l">
              <a:lnSpc>
                <a:spcPts val="4200"/>
              </a:lnSpc>
            </a:pP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141, Artefact, 2nd Edition)</a:t>
            </a:r>
          </a:p>
        </p:txBody>
      </p:sp>
      <p:sp>
        <p:nvSpPr>
          <p:cNvPr name="TextBox 9" id="9"/>
          <p:cNvSpPr txBox="true"/>
          <p:nvPr/>
        </p:nvSpPr>
        <p:spPr>
          <a:xfrm rot="0">
            <a:off x="1028700" y="2120899"/>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Name four European countries that became Protestant during the Reformation.</a:t>
            </a:r>
          </a:p>
          <a:p>
            <a:pPr algn="l" marL="647702" indent="-323851" lvl="1">
              <a:lnSpc>
                <a:spcPts val="4200"/>
              </a:lnSpc>
              <a:buAutoNum type="arabicPeriod" startAt="1"/>
            </a:pPr>
            <a:r>
              <a:rPr lang="en-US" sz="3000">
                <a:solidFill>
                  <a:srgbClr val="0DA33B"/>
                </a:solidFill>
                <a:latin typeface="Arial"/>
                <a:ea typeface="Arial"/>
                <a:cs typeface="Arial"/>
                <a:sym typeface="Arial"/>
              </a:rPr>
              <a:t>Explain the terms Presbyterianism and predestination. </a:t>
            </a:r>
          </a:p>
          <a:p>
            <a:pPr algn="l" marL="647702" indent="-323851" lvl="1">
              <a:lnSpc>
                <a:spcPts val="4200"/>
              </a:lnSpc>
              <a:buAutoNum type="arabicPeriod" startAt="1"/>
            </a:pPr>
            <a:r>
              <a:rPr lang="en-US" sz="3000">
                <a:solidFill>
                  <a:srgbClr val="0DA33B"/>
                </a:solidFill>
                <a:latin typeface="Arial"/>
                <a:ea typeface="Arial"/>
                <a:cs typeface="Arial"/>
                <a:sym typeface="Arial"/>
              </a:rPr>
              <a:t>Where did John Calvin set up his church?</a:t>
            </a:r>
          </a:p>
          <a:p>
            <a:pPr algn="l" marL="647702" indent="-323851" lvl="1">
              <a:lnSpc>
                <a:spcPts val="4200"/>
              </a:lnSpc>
              <a:buAutoNum type="arabicPeriod" startAt="1"/>
            </a:pPr>
            <a:r>
              <a:rPr lang="en-US" sz="3000">
                <a:solidFill>
                  <a:srgbClr val="0DA33B"/>
                </a:solidFill>
                <a:latin typeface="Arial"/>
                <a:ea typeface="Arial"/>
                <a:cs typeface="Arial"/>
                <a:sym typeface="Arial"/>
              </a:rPr>
              <a:t>Why do you think that southern Europe remained Catholic while northern Europe became Protestant?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141, Artefact, 2nd Edition)</a:t>
            </a:r>
          </a:p>
        </p:txBody>
      </p:sp>
      <p:sp>
        <p:nvSpPr>
          <p:cNvPr name="TextBox 9" id="9"/>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spc="12" b="true">
                <a:solidFill>
                  <a:srgbClr val="000000"/>
                </a:solidFill>
                <a:latin typeface="Arial Bold"/>
                <a:ea typeface="Arial Bold"/>
                <a:cs typeface="Arial Bold"/>
                <a:sym typeface="Arial Bold"/>
              </a:rPr>
              <a:t>1. </a:t>
            </a:r>
            <a:r>
              <a:rPr lang="en-US" sz="3000" spc="12">
                <a:solidFill>
                  <a:srgbClr val="000000"/>
                </a:solidFill>
                <a:latin typeface="Arial"/>
                <a:ea typeface="Arial"/>
                <a:cs typeface="Arial"/>
                <a:sym typeface="Arial"/>
              </a:rPr>
              <a:t>Any four of: Scotland, England, Netherlands, Denmark, Norway, Sweden, Switzerland, parts of France, Germany.</a:t>
            </a:r>
          </a:p>
          <a:p>
            <a:pPr algn="l">
              <a:lnSpc>
                <a:spcPts val="4200"/>
              </a:lnSpc>
            </a:pPr>
            <a:r>
              <a:rPr lang="en-US" sz="3000" spc="12" b="true">
                <a:solidFill>
                  <a:srgbClr val="000000"/>
                </a:solidFill>
                <a:latin typeface="Arial Bold"/>
                <a:ea typeface="Arial Bold"/>
                <a:cs typeface="Arial Bold"/>
                <a:sym typeface="Arial Bold"/>
              </a:rPr>
              <a:t>2. </a:t>
            </a:r>
            <a:r>
              <a:rPr lang="en-US" sz="3000" spc="12">
                <a:solidFill>
                  <a:srgbClr val="000000"/>
                </a:solidFill>
                <a:latin typeface="Arial"/>
                <a:ea typeface="Arial"/>
                <a:cs typeface="Arial"/>
                <a:sym typeface="Arial"/>
              </a:rPr>
              <a:t>Presbyterianism: religion set up by John Calvin in Geneva, Switzerland.</a:t>
            </a:r>
            <a:r>
              <a:rPr lang="en-US" sz="3000" spc="12" b="true">
                <a:solidFill>
                  <a:srgbClr val="000000"/>
                </a:solidFill>
                <a:latin typeface="Arial Bold"/>
                <a:ea typeface="Arial Bold"/>
                <a:cs typeface="Arial Bold"/>
                <a:sym typeface="Arial Bold"/>
              </a:rPr>
              <a:t> </a:t>
            </a:r>
            <a:r>
              <a:rPr lang="en-US" sz="3000" spc="12">
                <a:solidFill>
                  <a:srgbClr val="000000"/>
                </a:solidFill>
                <a:latin typeface="Arial"/>
                <a:ea typeface="Arial"/>
                <a:cs typeface="Arial"/>
                <a:sym typeface="Arial"/>
              </a:rPr>
              <a:t>Predestination: the belief that God had already decided before a person was born whether they would go to heaven.</a:t>
            </a:r>
          </a:p>
          <a:p>
            <a:pPr algn="l">
              <a:lnSpc>
                <a:spcPts val="4200"/>
              </a:lnSpc>
            </a:pPr>
            <a:r>
              <a:rPr lang="en-US" sz="3000" spc="12" b="true">
                <a:solidFill>
                  <a:srgbClr val="000000"/>
                </a:solidFill>
                <a:latin typeface="Arial Bold"/>
                <a:ea typeface="Arial Bold"/>
                <a:cs typeface="Arial Bold"/>
                <a:sym typeface="Arial Bold"/>
              </a:rPr>
              <a:t>3. </a:t>
            </a:r>
            <a:r>
              <a:rPr lang="en-US" sz="3000" spc="12">
                <a:solidFill>
                  <a:srgbClr val="000000"/>
                </a:solidFill>
                <a:latin typeface="Arial"/>
                <a:ea typeface="Arial"/>
                <a:cs typeface="Arial"/>
                <a:sym typeface="Arial"/>
              </a:rPr>
              <a:t>Geneva, Switzerland. </a:t>
            </a:r>
          </a:p>
          <a:p>
            <a:pPr algn="l">
              <a:lnSpc>
                <a:spcPts val="4200"/>
              </a:lnSpc>
            </a:pPr>
            <a:r>
              <a:rPr lang="en-US" sz="3000" spc="12" b="true">
                <a:solidFill>
                  <a:srgbClr val="000000"/>
                </a:solidFill>
                <a:latin typeface="Arial Bold"/>
                <a:ea typeface="Arial Bold"/>
                <a:cs typeface="Arial Bold"/>
                <a:sym typeface="Arial Bold"/>
              </a:rPr>
              <a:t>4. </a:t>
            </a:r>
            <a:r>
              <a:rPr lang="en-US" sz="3000" spc="12">
                <a:solidFill>
                  <a:srgbClr val="000000"/>
                </a:solidFill>
                <a:latin typeface="Arial"/>
                <a:ea typeface="Arial"/>
                <a:cs typeface="Arial"/>
                <a:sym typeface="Arial"/>
              </a:rPr>
              <a:t>Southern Europe was closer to the power centre of the Catholic Church (Rome) and therefore it was easier for the Church to keep control over those areas. </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662990"/>
            <a:ext cx="18288000" cy="1218565"/>
          </a:xfrm>
          <a:prstGeom prst="rect">
            <a:avLst/>
          </a:prstGeom>
        </p:spPr>
        <p:txBody>
          <a:bodyPr anchor="t" rtlCol="false" tIns="0" lIns="0" bIns="0" rIns="0">
            <a:spAutoFit/>
          </a:bodyPr>
          <a:lstStyle/>
          <a:p>
            <a:pPr algn="ctr">
              <a:lnSpc>
                <a:spcPts val="8959"/>
              </a:lnSpc>
            </a:pPr>
            <a:r>
              <a:rPr lang="en-US" b="true" sz="6399" spc="287">
                <a:solidFill>
                  <a:srgbClr val="004AAD"/>
                </a:solidFill>
                <a:latin typeface="Arial Bold"/>
                <a:ea typeface="Arial Bold"/>
                <a:cs typeface="Arial Bold"/>
                <a:sym typeface="Arial Bold"/>
              </a:rPr>
              <a:t>10.4: THE COUNTER REFORMATION</a:t>
            </a:r>
          </a:p>
        </p:txBody>
      </p:sp>
      <p:sp>
        <p:nvSpPr>
          <p:cNvPr name="TextBox 5" id="5"/>
          <p:cNvSpPr txBox="true"/>
          <p:nvPr/>
        </p:nvSpPr>
        <p:spPr>
          <a:xfrm rot="0">
            <a:off x="291760" y="3932547"/>
            <a:ext cx="17704481" cy="955675"/>
          </a:xfrm>
          <a:prstGeom prst="rect">
            <a:avLst/>
          </a:prstGeom>
        </p:spPr>
        <p:txBody>
          <a:bodyPr anchor="t" rtlCol="false" tIns="0" lIns="0" bIns="0" rIns="0">
            <a:spAutoFit/>
          </a:bodyPr>
          <a:lstStyle/>
          <a:p>
            <a:pPr algn="ctr">
              <a:lnSpc>
                <a:spcPts val="7474"/>
              </a:lnSpc>
            </a:pPr>
            <a:r>
              <a:rPr lang="en-US" sz="6499" spc="1949">
                <a:solidFill>
                  <a:srgbClr val="FFFFFF"/>
                </a:solidFill>
                <a:latin typeface="Daydream"/>
                <a:ea typeface="Daydream"/>
                <a:cs typeface="Daydream"/>
                <a:sym typeface="Daydream"/>
              </a:rPr>
              <a:t>10.4: the counter reformation</a:t>
            </a:r>
          </a:p>
        </p:txBody>
      </p:sp>
      <p:sp>
        <p:nvSpPr>
          <p:cNvPr name="TextBox 6" id="6"/>
          <p:cNvSpPr txBox="true"/>
          <p:nvPr/>
        </p:nvSpPr>
        <p:spPr>
          <a:xfrm rot="0">
            <a:off x="15804216" y="-14772"/>
            <a:ext cx="203830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10</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1517 to 1650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8" id="8"/>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Courts of Inquisition</a:t>
            </a:r>
          </a:p>
        </p:txBody>
      </p:sp>
      <p:sp>
        <p:nvSpPr>
          <p:cNvPr name="TextBox 9" id="9"/>
          <p:cNvSpPr txBox="true"/>
          <p:nvPr/>
        </p:nvSpPr>
        <p:spPr>
          <a:xfrm rot="0">
            <a:off x="1028700" y="2120899"/>
            <a:ext cx="15609955" cy="6981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Church set up the </a:t>
            </a:r>
            <a:r>
              <a:rPr lang="en-US" sz="3000" b="true">
                <a:solidFill>
                  <a:srgbClr val="000000"/>
                </a:solidFill>
                <a:latin typeface="Arial Bold"/>
                <a:ea typeface="Arial Bold"/>
                <a:cs typeface="Arial Bold"/>
                <a:sym typeface="Arial Bold"/>
              </a:rPr>
              <a:t>Courts of Inquisition </a:t>
            </a:r>
            <a:r>
              <a:rPr lang="en-US" sz="3000">
                <a:solidFill>
                  <a:srgbClr val="000000"/>
                </a:solidFill>
                <a:latin typeface="Arial"/>
                <a:ea typeface="Arial"/>
                <a:cs typeface="Arial"/>
                <a:sym typeface="Arial"/>
              </a:rPr>
              <a:t>to arrest, try and punish anyone who they thought was a threat to the Church’s teachings. Imprisonment and torture were used to get people accused to heresy to recant their views. People found guilty of the most serious offences could be burned at the stake (the </a:t>
            </a:r>
            <a:r>
              <a:rPr lang="en-US" sz="3000" b="true">
                <a:solidFill>
                  <a:srgbClr val="000000"/>
                </a:solidFill>
                <a:latin typeface="Arial Bold"/>
                <a:ea typeface="Arial Bold"/>
                <a:cs typeface="Arial Bold"/>
                <a:sym typeface="Arial Bold"/>
              </a:rPr>
              <a:t>auto-da-fé</a:t>
            </a:r>
            <a:r>
              <a:rPr lang="en-US" sz="3000">
                <a:solidFill>
                  <a:srgbClr val="000000"/>
                </a:solidFill>
                <a:latin typeface="Arial"/>
                <a:ea typeface="Arial"/>
                <a:cs typeface="Arial"/>
                <a:sym typeface="Arial"/>
              </a:rPr>
              <a:t>). These burnings were always done in public to remind people of the danger they faced if they challenged the Church.</a:t>
            </a:r>
          </a:p>
          <a:p>
            <a:pPr algn="just">
              <a:lnSpc>
                <a:spcPts val="4200"/>
              </a:lnSpc>
            </a:pPr>
            <a:r>
              <a:rPr lang="en-US" sz="3000">
                <a:solidFill>
                  <a:srgbClr val="000000"/>
                </a:solidFill>
                <a:latin typeface="Arial"/>
                <a:ea typeface="Arial"/>
                <a:cs typeface="Arial"/>
                <a:sym typeface="Arial"/>
              </a:rPr>
              <a:t>Other punishments included:</a:t>
            </a:r>
          </a:p>
          <a:p>
            <a:pPr algn="just" marL="647702" indent="-323851" lvl="1">
              <a:lnSpc>
                <a:spcPts val="4200"/>
              </a:lnSpc>
              <a:buFont typeface="Arial"/>
              <a:buChar char="•"/>
            </a:pPr>
            <a:r>
              <a:rPr lang="en-US" sz="3000">
                <a:solidFill>
                  <a:srgbClr val="000000"/>
                </a:solidFill>
                <a:latin typeface="Arial"/>
                <a:ea typeface="Arial"/>
                <a:cs typeface="Arial"/>
                <a:sym typeface="Arial"/>
              </a:rPr>
              <a:t>Imprisonment</a:t>
            </a:r>
          </a:p>
          <a:p>
            <a:pPr algn="just" marL="647702" indent="-323851" lvl="1">
              <a:lnSpc>
                <a:spcPts val="4200"/>
              </a:lnSpc>
              <a:buFont typeface="Arial"/>
              <a:buChar char="•"/>
            </a:pPr>
            <a:r>
              <a:rPr lang="en-US" sz="3000">
                <a:solidFill>
                  <a:srgbClr val="000000"/>
                </a:solidFill>
                <a:latin typeface="Arial"/>
                <a:ea typeface="Arial"/>
                <a:cs typeface="Arial"/>
                <a:sym typeface="Arial"/>
              </a:rPr>
              <a:t>Fines</a:t>
            </a:r>
          </a:p>
          <a:p>
            <a:pPr algn="just" marL="647702" indent="-323851" lvl="1">
              <a:lnSpc>
                <a:spcPts val="4200"/>
              </a:lnSpc>
              <a:buFont typeface="Arial"/>
              <a:buChar char="•"/>
            </a:pPr>
            <a:r>
              <a:rPr lang="en-US" sz="3000">
                <a:solidFill>
                  <a:srgbClr val="000000"/>
                </a:solidFill>
                <a:latin typeface="Arial"/>
                <a:ea typeface="Arial"/>
                <a:cs typeface="Arial"/>
                <a:sym typeface="Arial"/>
              </a:rPr>
              <a:t>Confiscation of property</a:t>
            </a:r>
          </a:p>
          <a:p>
            <a:pPr algn="just" marL="647702" indent="-323851" lvl="1">
              <a:lnSpc>
                <a:spcPts val="4200"/>
              </a:lnSpc>
              <a:buFont typeface="Arial"/>
              <a:buChar char="•"/>
            </a:pPr>
            <a:r>
              <a:rPr lang="en-US" sz="3000">
                <a:solidFill>
                  <a:srgbClr val="000000"/>
                </a:solidFill>
                <a:latin typeface="Arial"/>
                <a:ea typeface="Arial"/>
                <a:cs typeface="Arial"/>
                <a:sym typeface="Arial"/>
              </a:rPr>
              <a:t>Expulsion</a:t>
            </a:r>
          </a:p>
          <a:p>
            <a:pPr algn="just" marL="647702" indent="-323851" lvl="1">
              <a:lnSpc>
                <a:spcPts val="4200"/>
              </a:lnSpc>
              <a:buFont typeface="Arial"/>
              <a:buChar char="•"/>
            </a:pPr>
            <a:r>
              <a:rPr lang="en-US" sz="3000">
                <a:solidFill>
                  <a:srgbClr val="000000"/>
                </a:solidFill>
                <a:latin typeface="Arial"/>
                <a:ea typeface="Arial"/>
                <a:cs typeface="Arial"/>
                <a:sym typeface="Arial"/>
              </a:rPr>
              <a:t>Wearing a yellow cloak (</a:t>
            </a:r>
            <a:r>
              <a:rPr lang="en-US" b="true" sz="3000" i="true">
                <a:solidFill>
                  <a:srgbClr val="000000"/>
                </a:solidFill>
                <a:latin typeface="Arial Bold Italics"/>
                <a:ea typeface="Arial Bold Italics"/>
                <a:cs typeface="Arial Bold Italics"/>
                <a:sym typeface="Arial Bold Italics"/>
              </a:rPr>
              <a:t>sanbenito</a:t>
            </a:r>
            <a:r>
              <a:rPr lang="en-US" sz="3000">
                <a:solidFill>
                  <a:srgbClr val="000000"/>
                </a:solidFill>
                <a:latin typeface="Arial"/>
                <a:ea typeface="Arial"/>
                <a:cs typeface="Arial"/>
                <a:sym typeface="Arial"/>
              </a:rPr>
              <a:t>)</a:t>
            </a:r>
          </a:p>
          <a:p>
            <a:pPr algn="just">
              <a:lnSpc>
                <a:spcPts val="4200"/>
              </a:lnSpc>
            </a:pPr>
            <a:r>
              <a:rPr lang="en-US" sz="3000">
                <a:solidFill>
                  <a:srgbClr val="000000"/>
                </a:solidFill>
                <a:latin typeface="Arial"/>
                <a:ea typeface="Arial"/>
                <a:cs typeface="Arial"/>
                <a:sym typeface="Arial"/>
              </a:rPr>
              <a:t>The Inquisition was quite successful in limiting the spread of the Reformation, especially in Italy and Spain.</a:t>
            </a:r>
          </a:p>
        </p:txBody>
      </p:sp>
      <p:sp>
        <p:nvSpPr>
          <p:cNvPr name="TextBox 10" id="10"/>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3003100" y="0"/>
            <a:ext cx="12281800" cy="9725311"/>
          </a:xfrm>
          <a:custGeom>
            <a:avLst/>
            <a:gdLst/>
            <a:ahLst/>
            <a:cxnLst/>
            <a:rect r="r" b="b" t="t" l="l"/>
            <a:pathLst>
              <a:path h="9725311" w="12281800">
                <a:moveTo>
                  <a:pt x="0" y="0"/>
                </a:moveTo>
                <a:lnTo>
                  <a:pt x="12281800" y="0"/>
                </a:lnTo>
                <a:lnTo>
                  <a:pt x="12281800"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New Religious Order</a:t>
            </a:r>
          </a:p>
        </p:txBody>
      </p:sp>
      <p:sp>
        <p:nvSpPr>
          <p:cNvPr name="TextBox 8" id="8"/>
          <p:cNvSpPr txBox="true"/>
          <p:nvPr/>
        </p:nvSpPr>
        <p:spPr>
          <a:xfrm rot="0">
            <a:off x="1028700" y="2120899"/>
            <a:ext cx="15609955" cy="75152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Church saw that it needed to reconnect with the faithful and so several new religious orders were founded to do this. </a:t>
            </a:r>
            <a:r>
              <a:rPr lang="en-US" sz="3000">
                <a:solidFill>
                  <a:srgbClr val="000000"/>
                </a:solidFill>
                <a:latin typeface="Arial"/>
                <a:ea typeface="Arial"/>
                <a:cs typeface="Arial"/>
                <a:sym typeface="Arial"/>
              </a:rPr>
              <a:t>For example, the </a:t>
            </a:r>
            <a:r>
              <a:rPr lang="en-US" sz="3000" b="true">
                <a:solidFill>
                  <a:srgbClr val="000000"/>
                </a:solidFill>
                <a:latin typeface="Arial Bold"/>
                <a:ea typeface="Arial Bold"/>
                <a:cs typeface="Arial Bold"/>
                <a:sym typeface="Arial Bold"/>
              </a:rPr>
              <a:t>Urusline</a:t>
            </a:r>
            <a:r>
              <a:rPr lang="en-US" sz="3000">
                <a:solidFill>
                  <a:srgbClr val="000000"/>
                </a:solidFill>
                <a:latin typeface="Arial"/>
                <a:ea typeface="Arial"/>
                <a:cs typeface="Arial"/>
                <a:sym typeface="Arial"/>
              </a:rPr>
              <a:t> nuns and </a:t>
            </a:r>
            <a:r>
              <a:rPr lang="en-US" sz="3000" b="true">
                <a:solidFill>
                  <a:srgbClr val="000000"/>
                </a:solidFill>
                <a:latin typeface="Arial Bold"/>
                <a:ea typeface="Arial Bold"/>
                <a:cs typeface="Arial Bold"/>
                <a:sym typeface="Arial Bold"/>
              </a:rPr>
              <a:t>Capuchin</a:t>
            </a:r>
            <a:r>
              <a:rPr lang="en-US" sz="3000">
                <a:solidFill>
                  <a:srgbClr val="000000"/>
                </a:solidFill>
                <a:latin typeface="Arial"/>
                <a:ea typeface="Arial"/>
                <a:cs typeface="Arial"/>
                <a:sym typeface="Arial"/>
              </a:rPr>
              <a:t> monks worked in communities helping people and preaching the gospel. These orders set up schools and hospitals around Europe to help the poor.</a:t>
            </a:r>
          </a:p>
          <a:p>
            <a:pPr algn="just">
              <a:lnSpc>
                <a:spcPts val="4200"/>
              </a:lnSpc>
            </a:pPr>
          </a:p>
          <a:p>
            <a:pPr algn="just">
              <a:lnSpc>
                <a:spcPts val="4200"/>
              </a:lnSpc>
            </a:pPr>
            <a:r>
              <a:rPr lang="en-US" sz="3000">
                <a:solidFill>
                  <a:srgbClr val="000000"/>
                </a:solidFill>
                <a:latin typeface="Arial"/>
                <a:ea typeface="Arial"/>
                <a:cs typeface="Arial"/>
                <a:sym typeface="Arial"/>
              </a:rPr>
              <a:t>The most important of the new religious orders was the </a:t>
            </a:r>
            <a:r>
              <a:rPr lang="en-US" sz="3000" b="true">
                <a:solidFill>
                  <a:srgbClr val="000000"/>
                </a:solidFill>
                <a:latin typeface="Arial Bold"/>
                <a:ea typeface="Arial Bold"/>
                <a:cs typeface="Arial Bold"/>
                <a:sym typeface="Arial Bold"/>
              </a:rPr>
              <a:t>Society of</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Jesus</a:t>
            </a:r>
            <a:r>
              <a:rPr lang="en-US" sz="3000">
                <a:solidFill>
                  <a:srgbClr val="000000"/>
                </a:solidFill>
                <a:latin typeface="Arial"/>
                <a:ea typeface="Arial"/>
                <a:cs typeface="Arial"/>
                <a:sym typeface="Arial"/>
              </a:rPr>
              <a:t> – </a:t>
            </a:r>
            <a:r>
              <a:rPr lang="en-US" sz="3000" b="true">
                <a:solidFill>
                  <a:srgbClr val="000000"/>
                </a:solidFill>
                <a:latin typeface="Arial Bold"/>
                <a:ea typeface="Arial Bold"/>
                <a:cs typeface="Arial Bold"/>
                <a:sym typeface="Arial Bold"/>
              </a:rPr>
              <a:t>the Jesuits</a:t>
            </a:r>
            <a:r>
              <a:rPr lang="en-US" sz="3000">
                <a:solidFill>
                  <a:srgbClr val="000000"/>
                </a:solidFill>
                <a:latin typeface="Arial"/>
                <a:ea typeface="Arial"/>
                <a:cs typeface="Arial"/>
                <a:sym typeface="Arial"/>
              </a:rPr>
              <a:t>. They were founded by a former Spanish soldier, </a:t>
            </a:r>
            <a:r>
              <a:rPr lang="en-US" sz="3000" b="true">
                <a:solidFill>
                  <a:srgbClr val="000000"/>
                </a:solidFill>
                <a:latin typeface="Arial Bold"/>
                <a:ea typeface="Arial Bold"/>
                <a:cs typeface="Arial Bold"/>
                <a:sym typeface="Arial Bold"/>
              </a:rPr>
              <a:t>Ignatius Loyola</a:t>
            </a:r>
            <a:r>
              <a:rPr lang="en-US" sz="3000">
                <a:solidFill>
                  <a:srgbClr val="000000"/>
                </a:solidFill>
                <a:latin typeface="Arial"/>
                <a:ea typeface="Arial"/>
                <a:cs typeface="Arial"/>
                <a:sym typeface="Arial"/>
              </a:rPr>
              <a:t>, in 1534. His order was like an army, with a general leading and priest ‘soldiers’ who were expected to follow orders without question. They quickly gained a reputation as being highly educated and very successful in their two main tasks:</a:t>
            </a:r>
          </a:p>
          <a:p>
            <a:pPr algn="just" marL="647702" indent="-323851" lvl="1">
              <a:lnSpc>
                <a:spcPts val="4200"/>
              </a:lnSpc>
              <a:buFont typeface="Arial"/>
              <a:buChar char="•"/>
            </a:pPr>
            <a:r>
              <a:rPr lang="en-US" sz="3000">
                <a:solidFill>
                  <a:srgbClr val="000000"/>
                </a:solidFill>
                <a:latin typeface="Arial"/>
                <a:ea typeface="Arial"/>
                <a:cs typeface="Arial"/>
                <a:sym typeface="Arial"/>
              </a:rPr>
              <a:t>Travelling the world as </a:t>
            </a:r>
            <a:r>
              <a:rPr lang="en-US" b="true" sz="3000">
                <a:solidFill>
                  <a:srgbClr val="000000"/>
                </a:solidFill>
                <a:latin typeface="Arial Bold"/>
                <a:ea typeface="Arial Bold"/>
                <a:cs typeface="Arial Bold"/>
                <a:sym typeface="Arial Bold"/>
              </a:rPr>
              <a:t>missionaries</a:t>
            </a:r>
            <a:r>
              <a:rPr lang="en-US" sz="3000">
                <a:solidFill>
                  <a:srgbClr val="000000"/>
                </a:solidFill>
                <a:latin typeface="Arial"/>
                <a:ea typeface="Arial"/>
                <a:cs typeface="Arial"/>
                <a:sym typeface="Arial"/>
              </a:rPr>
              <a:t> to convert people in South America and Asia to Catholicism.</a:t>
            </a:r>
          </a:p>
          <a:p>
            <a:pPr algn="just" marL="647702" indent="-323851" lvl="1">
              <a:lnSpc>
                <a:spcPts val="4200"/>
              </a:lnSpc>
              <a:buFont typeface="Arial"/>
              <a:buChar char="•"/>
            </a:pPr>
            <a:r>
              <a:rPr lang="en-US" sz="3000">
                <a:solidFill>
                  <a:srgbClr val="000000"/>
                </a:solidFill>
                <a:latin typeface="Arial"/>
                <a:ea typeface="Arial"/>
                <a:cs typeface="Arial"/>
                <a:sym typeface="Arial"/>
              </a:rPr>
              <a:t>Setting up </a:t>
            </a:r>
            <a:r>
              <a:rPr lang="en-US" b="true" sz="3000">
                <a:solidFill>
                  <a:srgbClr val="000000"/>
                </a:solidFill>
                <a:latin typeface="Arial Bold"/>
                <a:ea typeface="Arial Bold"/>
                <a:cs typeface="Arial Bold"/>
                <a:sym typeface="Arial Bold"/>
              </a:rPr>
              <a:t>schools</a:t>
            </a:r>
            <a:r>
              <a:rPr lang="en-US" sz="3000">
                <a:solidFill>
                  <a:srgbClr val="000000"/>
                </a:solidFill>
                <a:latin typeface="Arial"/>
                <a:ea typeface="Arial"/>
                <a:cs typeface="Arial"/>
                <a:sym typeface="Arial"/>
              </a:rPr>
              <a:t> to educate the sons of nobility or wealthy families so that they would have power and social influence when they grew up.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770913" y="0"/>
            <a:ext cx="14083235" cy="9725311"/>
          </a:xfrm>
          <a:custGeom>
            <a:avLst/>
            <a:gdLst/>
            <a:ahLst/>
            <a:cxnLst/>
            <a:rect r="r" b="b" t="t" l="l"/>
            <a:pathLst>
              <a:path h="9725311" w="14083235">
                <a:moveTo>
                  <a:pt x="0" y="0"/>
                </a:moveTo>
                <a:lnTo>
                  <a:pt x="14083234" y="0"/>
                </a:lnTo>
                <a:lnTo>
                  <a:pt x="14083234" y="9725311"/>
                </a:lnTo>
                <a:lnTo>
                  <a:pt x="0" y="9725311"/>
                </a:lnTo>
                <a:lnTo>
                  <a:pt x="0" y="0"/>
                </a:lnTo>
                <a:close/>
              </a:path>
            </a:pathLst>
          </a:custGeom>
          <a:blipFill>
            <a:blip r:embed="rId2"/>
            <a:stretch>
              <a:fillRect l="-1741" t="-12499" r="-1912" b="-2473"/>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The Council of Trent</a:t>
            </a:r>
          </a:p>
        </p:txBody>
      </p:sp>
      <p:sp>
        <p:nvSpPr>
          <p:cNvPr name="TextBox 8" id="8"/>
          <p:cNvSpPr txBox="true"/>
          <p:nvPr/>
        </p:nvSpPr>
        <p:spPr>
          <a:xfrm rot="0">
            <a:off x="1028700" y="2149474"/>
            <a:ext cx="15609955" cy="7042150"/>
          </a:xfrm>
          <a:prstGeom prst="rect">
            <a:avLst/>
          </a:prstGeom>
        </p:spPr>
        <p:txBody>
          <a:bodyPr anchor="t" rtlCol="false" tIns="0" lIns="0" bIns="0" rIns="0">
            <a:spAutoFit/>
          </a:bodyPr>
          <a:lstStyle/>
          <a:p>
            <a:pPr algn="just">
              <a:lnSpc>
                <a:spcPts val="3499"/>
              </a:lnSpc>
            </a:pPr>
            <a:r>
              <a:rPr lang="en-US" sz="2499">
                <a:solidFill>
                  <a:srgbClr val="000000"/>
                </a:solidFill>
                <a:latin typeface="Arial"/>
                <a:ea typeface="Arial"/>
                <a:cs typeface="Arial"/>
                <a:sym typeface="Arial"/>
              </a:rPr>
              <a:t>The </a:t>
            </a:r>
            <a:r>
              <a:rPr lang="en-US" sz="2499" b="true">
                <a:solidFill>
                  <a:srgbClr val="000000"/>
                </a:solidFill>
                <a:latin typeface="Arial Bold"/>
                <a:ea typeface="Arial Bold"/>
                <a:cs typeface="Arial Bold"/>
                <a:sym typeface="Arial Bold"/>
              </a:rPr>
              <a:t>Council of Trent </a:t>
            </a:r>
            <a:r>
              <a:rPr lang="en-US" sz="2499">
                <a:solidFill>
                  <a:srgbClr val="000000"/>
                </a:solidFill>
                <a:latin typeface="Arial"/>
                <a:ea typeface="Arial"/>
                <a:cs typeface="Arial"/>
                <a:sym typeface="Arial"/>
              </a:rPr>
              <a:t>was the Church’s response to the attack on its teachings by the Reformers. Senior bishops and cardinals from various countries met between 1545 and 1563 in Trento, Italy. The Council attempted to deal with the Church’s existing problems and to impose discipline on its clergy by: </a:t>
            </a:r>
          </a:p>
          <a:p>
            <a:pPr algn="just" marL="539749" indent="-269875" lvl="1">
              <a:lnSpc>
                <a:spcPts val="3499"/>
              </a:lnSpc>
              <a:buFont typeface="Arial"/>
              <a:buChar char="•"/>
            </a:pPr>
            <a:r>
              <a:rPr lang="en-US" b="true" sz="2499">
                <a:solidFill>
                  <a:srgbClr val="000000"/>
                </a:solidFill>
                <a:latin typeface="Arial Bold"/>
                <a:ea typeface="Arial Bold"/>
                <a:cs typeface="Arial Bold"/>
                <a:sym typeface="Arial Bold"/>
              </a:rPr>
              <a:t>Simony</a:t>
            </a:r>
            <a:r>
              <a:rPr lang="en-US" sz="2499">
                <a:solidFill>
                  <a:srgbClr val="000000"/>
                </a:solidFill>
                <a:latin typeface="Arial"/>
                <a:ea typeface="Arial"/>
                <a:cs typeface="Arial"/>
                <a:sym typeface="Arial"/>
              </a:rPr>
              <a:t>, </a:t>
            </a:r>
            <a:r>
              <a:rPr lang="en-US" b="true" sz="2499">
                <a:solidFill>
                  <a:srgbClr val="000000"/>
                </a:solidFill>
                <a:latin typeface="Arial Bold"/>
                <a:ea typeface="Arial Bold"/>
                <a:cs typeface="Arial Bold"/>
                <a:sym typeface="Arial Bold"/>
              </a:rPr>
              <a:t>pluralism</a:t>
            </a:r>
            <a:r>
              <a:rPr lang="en-US" sz="2499">
                <a:solidFill>
                  <a:srgbClr val="000000"/>
                </a:solidFill>
                <a:latin typeface="Arial"/>
                <a:ea typeface="Arial"/>
                <a:cs typeface="Arial"/>
                <a:sym typeface="Arial"/>
              </a:rPr>
              <a:t>, </a:t>
            </a:r>
            <a:r>
              <a:rPr lang="en-US" b="true" sz="2499">
                <a:solidFill>
                  <a:srgbClr val="000000"/>
                </a:solidFill>
                <a:latin typeface="Arial Bold"/>
                <a:ea typeface="Arial Bold"/>
                <a:cs typeface="Arial Bold"/>
                <a:sym typeface="Arial Bold"/>
              </a:rPr>
              <a:t>nepotism</a:t>
            </a:r>
            <a:r>
              <a:rPr lang="en-US" sz="2499">
                <a:solidFill>
                  <a:srgbClr val="000000"/>
                </a:solidFill>
                <a:latin typeface="Arial"/>
                <a:ea typeface="Arial"/>
                <a:cs typeface="Arial"/>
                <a:sym typeface="Arial"/>
              </a:rPr>
              <a:t>, </a:t>
            </a:r>
            <a:r>
              <a:rPr lang="en-US" b="true" sz="2499">
                <a:solidFill>
                  <a:srgbClr val="000000"/>
                </a:solidFill>
                <a:latin typeface="Arial Bold"/>
                <a:ea typeface="Arial Bold"/>
                <a:cs typeface="Arial Bold"/>
                <a:sym typeface="Arial Bold"/>
              </a:rPr>
              <a:t>absenteeism </a:t>
            </a:r>
            <a:r>
              <a:rPr lang="en-US" sz="2499">
                <a:solidFill>
                  <a:srgbClr val="000000"/>
                </a:solidFill>
                <a:latin typeface="Arial"/>
                <a:ea typeface="Arial"/>
                <a:cs typeface="Arial"/>
                <a:sym typeface="Arial"/>
              </a:rPr>
              <a:t>and the </a:t>
            </a:r>
            <a:r>
              <a:rPr lang="en-US" b="true" sz="2499">
                <a:solidFill>
                  <a:srgbClr val="000000"/>
                </a:solidFill>
                <a:latin typeface="Arial Bold"/>
                <a:ea typeface="Arial Bold"/>
                <a:cs typeface="Arial Bold"/>
                <a:sym typeface="Arial Bold"/>
              </a:rPr>
              <a:t>sale of indulgences </a:t>
            </a:r>
            <a:r>
              <a:rPr lang="en-US" sz="2499">
                <a:solidFill>
                  <a:srgbClr val="000000"/>
                </a:solidFill>
                <a:latin typeface="Arial"/>
                <a:ea typeface="Arial"/>
                <a:cs typeface="Arial"/>
                <a:sym typeface="Arial"/>
              </a:rPr>
              <a:t>were banned.</a:t>
            </a:r>
          </a:p>
          <a:p>
            <a:pPr algn="just" marL="539749" indent="-269875" lvl="1">
              <a:lnSpc>
                <a:spcPts val="3499"/>
              </a:lnSpc>
              <a:buFont typeface="Arial"/>
              <a:buChar char="•"/>
            </a:pPr>
            <a:r>
              <a:rPr lang="en-US" b="true" sz="2499">
                <a:solidFill>
                  <a:srgbClr val="000000"/>
                </a:solidFill>
                <a:latin typeface="Arial Bold"/>
                <a:ea typeface="Arial Bold"/>
                <a:cs typeface="Arial Bold"/>
                <a:sym typeface="Arial Bold"/>
              </a:rPr>
              <a:t>Seminaries</a:t>
            </a:r>
            <a:r>
              <a:rPr lang="en-US" sz="2499">
                <a:solidFill>
                  <a:srgbClr val="000000"/>
                </a:solidFill>
                <a:latin typeface="Arial"/>
                <a:ea typeface="Arial"/>
                <a:cs typeface="Arial"/>
                <a:sym typeface="Arial"/>
              </a:rPr>
              <a:t> were set up in every diocese to train priests.</a:t>
            </a:r>
          </a:p>
          <a:p>
            <a:pPr algn="just" marL="539749" indent="-269875" lvl="1">
              <a:lnSpc>
                <a:spcPts val="3499"/>
              </a:lnSpc>
              <a:buFont typeface="Arial"/>
              <a:buChar char="•"/>
            </a:pPr>
            <a:r>
              <a:rPr lang="en-US" sz="2499">
                <a:solidFill>
                  <a:srgbClr val="000000"/>
                </a:solidFill>
                <a:latin typeface="Arial"/>
                <a:ea typeface="Arial"/>
                <a:cs typeface="Arial"/>
                <a:sym typeface="Arial"/>
              </a:rPr>
              <a:t>Priests were to be </a:t>
            </a:r>
            <a:r>
              <a:rPr lang="en-US" b="true" sz="2499">
                <a:solidFill>
                  <a:srgbClr val="000000"/>
                </a:solidFill>
                <a:latin typeface="Arial Bold"/>
                <a:ea typeface="Arial Bold"/>
                <a:cs typeface="Arial Bold"/>
                <a:sym typeface="Arial Bold"/>
              </a:rPr>
              <a:t>celibate</a:t>
            </a:r>
            <a:r>
              <a:rPr lang="en-US" sz="2499">
                <a:solidFill>
                  <a:srgbClr val="000000"/>
                </a:solidFill>
                <a:latin typeface="Arial"/>
                <a:ea typeface="Arial"/>
                <a:cs typeface="Arial"/>
                <a:sym typeface="Arial"/>
              </a:rPr>
              <a:t> and could not marry.</a:t>
            </a:r>
          </a:p>
          <a:p>
            <a:pPr algn="just" marL="539749" indent="-269875" lvl="1">
              <a:lnSpc>
                <a:spcPts val="3499"/>
              </a:lnSpc>
              <a:buFont typeface="Arial"/>
              <a:buChar char="•"/>
            </a:pPr>
            <a:r>
              <a:rPr lang="en-US" sz="2499">
                <a:solidFill>
                  <a:srgbClr val="000000"/>
                </a:solidFill>
                <a:latin typeface="Arial"/>
                <a:ea typeface="Arial"/>
                <a:cs typeface="Arial"/>
                <a:sym typeface="Arial"/>
              </a:rPr>
              <a:t>Strict rules and punishments were introduced for priests who broke these rules.</a:t>
            </a:r>
          </a:p>
          <a:p>
            <a:pPr algn="just" marL="539749" indent="-269875" lvl="1">
              <a:lnSpc>
                <a:spcPts val="3499"/>
              </a:lnSpc>
              <a:buFont typeface="Arial"/>
              <a:buChar char="•"/>
            </a:pPr>
            <a:r>
              <a:rPr lang="en-US" sz="2499">
                <a:solidFill>
                  <a:srgbClr val="000000"/>
                </a:solidFill>
                <a:latin typeface="Arial"/>
                <a:ea typeface="Arial"/>
                <a:cs typeface="Arial"/>
                <a:sym typeface="Arial"/>
              </a:rPr>
              <a:t>It published a list of books that Catholics were forbidden to read (</a:t>
            </a:r>
            <a:r>
              <a:rPr lang="en-US" b="true" sz="2499">
                <a:solidFill>
                  <a:srgbClr val="000000"/>
                </a:solidFill>
                <a:latin typeface="Arial Bold"/>
                <a:ea typeface="Arial Bold"/>
                <a:cs typeface="Arial Bold"/>
                <a:sym typeface="Arial Bold"/>
              </a:rPr>
              <a:t>The Index of Prohibited Books</a:t>
            </a:r>
            <a:r>
              <a:rPr lang="en-US" sz="2499">
                <a:solidFill>
                  <a:srgbClr val="000000"/>
                </a:solidFill>
                <a:latin typeface="Arial"/>
                <a:ea typeface="Arial"/>
                <a:cs typeface="Arial"/>
                <a:sym typeface="Arial"/>
              </a:rPr>
              <a:t>).</a:t>
            </a:r>
          </a:p>
          <a:p>
            <a:pPr algn="just">
              <a:lnSpc>
                <a:spcPts val="3499"/>
              </a:lnSpc>
            </a:pPr>
            <a:r>
              <a:rPr lang="en-US" sz="2499">
                <a:solidFill>
                  <a:srgbClr val="000000"/>
                </a:solidFill>
                <a:latin typeface="Arial"/>
                <a:ea typeface="Arial"/>
                <a:cs typeface="Arial"/>
                <a:sym typeface="Arial"/>
              </a:rPr>
              <a:t>It also clarified Catholic teachings and defended them against Reformer arguments:</a:t>
            </a:r>
          </a:p>
          <a:p>
            <a:pPr algn="just" marL="539749" indent="-269875" lvl="1">
              <a:lnSpc>
                <a:spcPts val="3499"/>
              </a:lnSpc>
              <a:buFont typeface="Arial"/>
              <a:buChar char="•"/>
            </a:pPr>
            <a:r>
              <a:rPr lang="en-US" b="true" sz="2499">
                <a:solidFill>
                  <a:srgbClr val="000000"/>
                </a:solidFill>
                <a:latin typeface="Arial Bold"/>
                <a:ea typeface="Arial Bold"/>
                <a:cs typeface="Arial Bold"/>
                <a:sym typeface="Arial Bold"/>
              </a:rPr>
              <a:t>Faith and good works</a:t>
            </a:r>
            <a:r>
              <a:rPr lang="en-US" sz="2499">
                <a:solidFill>
                  <a:srgbClr val="000000"/>
                </a:solidFill>
                <a:latin typeface="Arial"/>
                <a:ea typeface="Arial"/>
                <a:cs typeface="Arial"/>
                <a:sym typeface="Arial"/>
              </a:rPr>
              <a:t>were required to get into heaven.</a:t>
            </a:r>
          </a:p>
          <a:p>
            <a:pPr algn="just" marL="539749" indent="-269875" lvl="1">
              <a:lnSpc>
                <a:spcPts val="3499"/>
              </a:lnSpc>
              <a:buFont typeface="Arial"/>
              <a:buChar char="•"/>
            </a:pPr>
            <a:r>
              <a:rPr lang="en-US" sz="2499">
                <a:solidFill>
                  <a:srgbClr val="000000"/>
                </a:solidFill>
                <a:latin typeface="Arial"/>
                <a:ea typeface="Arial"/>
                <a:cs typeface="Arial"/>
                <a:sym typeface="Arial"/>
              </a:rPr>
              <a:t>There were </a:t>
            </a:r>
            <a:r>
              <a:rPr lang="en-US" b="true" sz="2499">
                <a:solidFill>
                  <a:srgbClr val="000000"/>
                </a:solidFill>
                <a:latin typeface="Arial Bold"/>
                <a:ea typeface="Arial Bold"/>
                <a:cs typeface="Arial Bold"/>
                <a:sym typeface="Arial Bold"/>
              </a:rPr>
              <a:t>seven</a:t>
            </a:r>
            <a:r>
              <a:rPr lang="en-US" sz="2499">
                <a:solidFill>
                  <a:srgbClr val="000000"/>
                </a:solidFill>
                <a:latin typeface="Arial"/>
                <a:ea typeface="Arial"/>
                <a:cs typeface="Arial"/>
                <a:sym typeface="Arial"/>
              </a:rPr>
              <a:t> </a:t>
            </a:r>
            <a:r>
              <a:rPr lang="en-US" b="true" sz="2499">
                <a:solidFill>
                  <a:srgbClr val="000000"/>
                </a:solidFill>
                <a:latin typeface="Arial Bold"/>
                <a:ea typeface="Arial Bold"/>
                <a:cs typeface="Arial Bold"/>
                <a:sym typeface="Arial Bold"/>
              </a:rPr>
              <a:t>sacraments</a:t>
            </a:r>
            <a:r>
              <a:rPr lang="en-US" sz="2499">
                <a:solidFill>
                  <a:srgbClr val="000000"/>
                </a:solidFill>
                <a:latin typeface="Arial"/>
                <a:ea typeface="Arial"/>
                <a:cs typeface="Arial"/>
                <a:sym typeface="Arial"/>
              </a:rPr>
              <a:t>.</a:t>
            </a:r>
          </a:p>
          <a:p>
            <a:pPr algn="just" marL="539749" indent="-269875" lvl="1">
              <a:lnSpc>
                <a:spcPts val="3499"/>
              </a:lnSpc>
              <a:buFont typeface="Arial"/>
              <a:buChar char="•"/>
            </a:pPr>
            <a:r>
              <a:rPr lang="en-US" sz="2499">
                <a:solidFill>
                  <a:srgbClr val="000000"/>
                </a:solidFill>
                <a:latin typeface="Arial"/>
                <a:ea typeface="Arial"/>
                <a:cs typeface="Arial"/>
                <a:sym typeface="Arial"/>
              </a:rPr>
              <a:t>Mass and the Bible must be in </a:t>
            </a:r>
            <a:r>
              <a:rPr lang="en-US" b="true" sz="2499">
                <a:solidFill>
                  <a:srgbClr val="000000"/>
                </a:solidFill>
                <a:latin typeface="Arial Bold"/>
                <a:ea typeface="Arial Bold"/>
                <a:cs typeface="Arial Bold"/>
                <a:sym typeface="Arial Bold"/>
              </a:rPr>
              <a:t>Latin</a:t>
            </a:r>
            <a:r>
              <a:rPr lang="en-US" sz="2499">
                <a:solidFill>
                  <a:srgbClr val="000000"/>
                </a:solidFill>
                <a:latin typeface="Arial"/>
                <a:ea typeface="Arial"/>
                <a:cs typeface="Arial"/>
                <a:sym typeface="Arial"/>
              </a:rPr>
              <a:t> (this would change in 1963).</a:t>
            </a:r>
          </a:p>
          <a:p>
            <a:pPr algn="just" marL="539749" indent="-269875" lvl="1">
              <a:lnSpc>
                <a:spcPts val="3499"/>
              </a:lnSpc>
              <a:buFont typeface="Arial"/>
              <a:buChar char="•"/>
            </a:pPr>
            <a:r>
              <a:rPr lang="en-US" sz="2499">
                <a:solidFill>
                  <a:srgbClr val="000000"/>
                </a:solidFill>
                <a:latin typeface="Arial"/>
                <a:ea typeface="Arial"/>
                <a:cs typeface="Arial"/>
                <a:sym typeface="Arial"/>
              </a:rPr>
              <a:t>The rulebook for Catholicism, </a:t>
            </a:r>
            <a:r>
              <a:rPr lang="en-US" b="true" sz="2499">
                <a:solidFill>
                  <a:srgbClr val="000000"/>
                </a:solidFill>
                <a:latin typeface="Arial Bold"/>
                <a:ea typeface="Arial Bold"/>
                <a:cs typeface="Arial Bold"/>
                <a:sym typeface="Arial Bold"/>
              </a:rPr>
              <a:t>the</a:t>
            </a:r>
            <a:r>
              <a:rPr lang="en-US" sz="2499">
                <a:solidFill>
                  <a:srgbClr val="000000"/>
                </a:solidFill>
                <a:latin typeface="Arial"/>
                <a:ea typeface="Arial"/>
                <a:cs typeface="Arial"/>
                <a:sym typeface="Arial"/>
              </a:rPr>
              <a:t> </a:t>
            </a:r>
            <a:r>
              <a:rPr lang="en-US" b="true" sz="2499">
                <a:solidFill>
                  <a:srgbClr val="000000"/>
                </a:solidFill>
                <a:latin typeface="Arial Bold"/>
                <a:ea typeface="Arial Bold"/>
                <a:cs typeface="Arial Bold"/>
                <a:sym typeface="Arial Bold"/>
              </a:rPr>
              <a:t>Catechism</a:t>
            </a:r>
            <a:r>
              <a:rPr lang="en-US" sz="2499">
                <a:solidFill>
                  <a:srgbClr val="000000"/>
                </a:solidFill>
                <a:latin typeface="Arial"/>
                <a:ea typeface="Arial"/>
                <a:cs typeface="Arial"/>
                <a:sym typeface="Arial"/>
              </a:rPr>
              <a:t>, was published – with clear, simple answers to questions about their faith and ensure consistency. </a:t>
            </a:r>
          </a:p>
          <a:p>
            <a:pPr algn="just">
              <a:lnSpc>
                <a:spcPts val="3499"/>
              </a:lnSpc>
            </a:pPr>
            <a:r>
              <a:rPr lang="en-US" sz="2499">
                <a:solidFill>
                  <a:srgbClr val="000000"/>
                </a:solidFill>
                <a:latin typeface="Arial"/>
                <a:ea typeface="Arial"/>
                <a:cs typeface="Arial"/>
                <a:sym typeface="Arial"/>
              </a:rPr>
              <a:t>The Counter-Reformation was largely successful in preventing the further spread of Protestantism – but were unable to reverse it in any country that it had taken hold.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4371887" y="0"/>
            <a:ext cx="9544226" cy="9725311"/>
          </a:xfrm>
          <a:custGeom>
            <a:avLst/>
            <a:gdLst/>
            <a:ahLst/>
            <a:cxnLst/>
            <a:rect r="r" b="b" t="t" l="l"/>
            <a:pathLst>
              <a:path h="9725311" w="9544226">
                <a:moveTo>
                  <a:pt x="0" y="0"/>
                </a:moveTo>
                <a:lnTo>
                  <a:pt x="9544226" y="0"/>
                </a:lnTo>
                <a:lnTo>
                  <a:pt x="9544226"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143, Artefact, 2nd Edition)</a:t>
            </a:r>
          </a:p>
        </p:txBody>
      </p:sp>
      <p:sp>
        <p:nvSpPr>
          <p:cNvPr name="TextBox 9" id="9"/>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What were the Courts of Inquisition?</a:t>
            </a:r>
          </a:p>
          <a:p>
            <a:pPr algn="l" marL="647702" indent="-323851" lvl="1">
              <a:lnSpc>
                <a:spcPts val="4200"/>
              </a:lnSpc>
              <a:buAutoNum type="arabicPeriod" startAt="1"/>
            </a:pPr>
            <a:r>
              <a:rPr lang="en-US" sz="3000">
                <a:solidFill>
                  <a:srgbClr val="0DA33B"/>
                </a:solidFill>
                <a:latin typeface="Arial"/>
                <a:ea typeface="Arial"/>
                <a:cs typeface="Arial"/>
                <a:sym typeface="Arial"/>
              </a:rPr>
              <a:t>How was the Inquisition used against the Reformation?</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the Jesuits try to combat the Reformation?</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the Council of Trent?</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it respond to problems and abuses in the Church?</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the Catechism and why was it important?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Introduction</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Reformation was a period in history when people began to question the teachings of the Catholic Church and to challenge the authority of the Pope.</a:t>
            </a:r>
          </a:p>
          <a:p>
            <a:pPr algn="just">
              <a:lnSpc>
                <a:spcPts val="4200"/>
              </a:lnSpc>
            </a:pPr>
            <a:r>
              <a:rPr lang="en-US" sz="3000">
                <a:solidFill>
                  <a:srgbClr val="000000"/>
                </a:solidFill>
                <a:latin typeface="Arial"/>
                <a:ea typeface="Arial"/>
                <a:cs typeface="Arial"/>
                <a:sym typeface="Arial"/>
              </a:rPr>
              <a:t>It began in Germany in 1517 as a </a:t>
            </a:r>
            <a:r>
              <a:rPr lang="en-US" sz="3000" b="true">
                <a:solidFill>
                  <a:srgbClr val="000000"/>
                </a:solidFill>
                <a:latin typeface="Arial Bold"/>
                <a:ea typeface="Arial Bold"/>
                <a:cs typeface="Arial Bold"/>
                <a:sym typeface="Arial Bold"/>
              </a:rPr>
              <a:t>protest</a:t>
            </a:r>
            <a:r>
              <a:rPr lang="en-US" sz="3000">
                <a:solidFill>
                  <a:srgbClr val="000000"/>
                </a:solidFill>
                <a:latin typeface="Arial"/>
                <a:ea typeface="Arial"/>
                <a:cs typeface="Arial"/>
                <a:sym typeface="Arial"/>
              </a:rPr>
              <a:t> against abuses of power in the Catholic Church and was originally about reforming the Church.</a:t>
            </a:r>
          </a:p>
          <a:p>
            <a:pPr algn="just">
              <a:lnSpc>
                <a:spcPts val="4200"/>
              </a:lnSpc>
            </a:pPr>
            <a:r>
              <a:rPr lang="en-US" sz="3000" b="true">
                <a:solidFill>
                  <a:srgbClr val="000000"/>
                </a:solidFill>
                <a:latin typeface="Arial Bold"/>
                <a:ea typeface="Arial Bold"/>
                <a:cs typeface="Arial Bold"/>
                <a:sym typeface="Arial Bold"/>
              </a:rPr>
              <a:t>The supporters of this desire for reform were called Protestants</a:t>
            </a:r>
            <a:r>
              <a:rPr lang="en-US" sz="3000">
                <a:solidFill>
                  <a:srgbClr val="000000"/>
                </a:solidFill>
                <a:latin typeface="Arial"/>
                <a:ea typeface="Arial"/>
                <a:cs typeface="Arial"/>
                <a:sym typeface="Arial"/>
              </a:rPr>
              <a:t>.</a:t>
            </a:r>
          </a:p>
          <a:p>
            <a:pPr algn="just">
              <a:lnSpc>
                <a:spcPts val="4200"/>
              </a:lnSpc>
            </a:pPr>
            <a:r>
              <a:rPr lang="en-US" sz="3000">
                <a:solidFill>
                  <a:srgbClr val="000000"/>
                </a:solidFill>
                <a:latin typeface="Arial"/>
                <a:ea typeface="Arial"/>
                <a:cs typeface="Arial"/>
                <a:sym typeface="Arial"/>
              </a:rPr>
              <a:t>In this chapter, we will learn about the causes of the Reformation, its central figures, Martin Luther and the responses of the Catholic Church.</a:t>
            </a:r>
          </a:p>
          <a:p>
            <a:pPr algn="just">
              <a:lnSpc>
                <a:spcPts val="4200"/>
              </a:lnSpc>
            </a:pP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143, Artefact, 2nd Edition)</a:t>
            </a:r>
          </a:p>
        </p:txBody>
      </p:sp>
      <p:sp>
        <p:nvSpPr>
          <p:cNvPr name="TextBox 9" id="9"/>
          <p:cNvSpPr txBox="true"/>
          <p:nvPr/>
        </p:nvSpPr>
        <p:spPr>
          <a:xfrm rot="0">
            <a:off x="1028700" y="2139949"/>
            <a:ext cx="15609955" cy="6613524"/>
          </a:xfrm>
          <a:prstGeom prst="rect">
            <a:avLst/>
          </a:prstGeom>
        </p:spPr>
        <p:txBody>
          <a:bodyPr anchor="t" rtlCol="false" tIns="0" lIns="0" bIns="0" rIns="0">
            <a:spAutoFit/>
          </a:bodyPr>
          <a:lstStyle/>
          <a:p>
            <a:pPr algn="l">
              <a:lnSpc>
                <a:spcPts val="3500"/>
              </a:lnSpc>
            </a:pPr>
            <a:r>
              <a:rPr lang="en-US" sz="2500" spc="10" b="true">
                <a:solidFill>
                  <a:srgbClr val="000000"/>
                </a:solidFill>
                <a:latin typeface="Arial Bold"/>
                <a:ea typeface="Arial Bold"/>
                <a:cs typeface="Arial Bold"/>
                <a:sym typeface="Arial Bold"/>
              </a:rPr>
              <a:t>1. </a:t>
            </a:r>
            <a:r>
              <a:rPr lang="en-US" sz="2500" spc="10">
                <a:solidFill>
                  <a:srgbClr val="000000"/>
                </a:solidFill>
                <a:latin typeface="Arial"/>
                <a:ea typeface="Arial"/>
                <a:cs typeface="Arial"/>
                <a:sym typeface="Arial"/>
              </a:rPr>
              <a:t>Courts of Inquisition: a Church court set up during the Counter-Reformation to arrest, try and punish anyone thought to be a threat to Church teaching. </a:t>
            </a:r>
          </a:p>
          <a:p>
            <a:pPr algn="l">
              <a:lnSpc>
                <a:spcPts val="3500"/>
              </a:lnSpc>
            </a:pPr>
            <a:r>
              <a:rPr lang="en-US" sz="2500" spc="10" b="true">
                <a:solidFill>
                  <a:srgbClr val="000000"/>
                </a:solidFill>
                <a:latin typeface="Arial Bold"/>
                <a:ea typeface="Arial Bold"/>
                <a:cs typeface="Arial Bold"/>
                <a:sym typeface="Arial Bold"/>
              </a:rPr>
              <a:t>2. </a:t>
            </a:r>
            <a:r>
              <a:rPr lang="en-US" sz="2500" spc="10">
                <a:solidFill>
                  <a:srgbClr val="000000"/>
                </a:solidFill>
                <a:latin typeface="Arial"/>
                <a:ea typeface="Arial"/>
                <a:cs typeface="Arial"/>
                <a:sym typeface="Arial"/>
              </a:rPr>
              <a:t>The Inquisition used imprisonment, torture, burning at the stake, fines, confiscation of property to limit the spread of the Reformation. </a:t>
            </a:r>
          </a:p>
          <a:p>
            <a:pPr algn="l">
              <a:lnSpc>
                <a:spcPts val="3500"/>
              </a:lnSpc>
            </a:pPr>
            <a:r>
              <a:rPr lang="en-US" sz="2500" spc="10" b="true">
                <a:solidFill>
                  <a:srgbClr val="000000"/>
                </a:solidFill>
                <a:latin typeface="Arial Bold"/>
                <a:ea typeface="Arial Bold"/>
                <a:cs typeface="Arial Bold"/>
                <a:sym typeface="Arial Bold"/>
              </a:rPr>
              <a:t>3. </a:t>
            </a:r>
            <a:r>
              <a:rPr lang="en-US" sz="2500" spc="10">
                <a:solidFill>
                  <a:srgbClr val="000000"/>
                </a:solidFill>
                <a:latin typeface="Arial"/>
                <a:ea typeface="Arial"/>
                <a:cs typeface="Arial"/>
                <a:sym typeface="Arial"/>
              </a:rPr>
              <a:t>They converted the peoples of South America to Catholicism and introduced Catholicism to Asia; they set up schools for the sons of the nobility and wealthy families to ensure they remained Catholic. </a:t>
            </a:r>
          </a:p>
          <a:p>
            <a:pPr algn="l">
              <a:lnSpc>
                <a:spcPts val="3500"/>
              </a:lnSpc>
            </a:pPr>
            <a:r>
              <a:rPr lang="en-US" sz="2500" spc="10" b="true">
                <a:solidFill>
                  <a:srgbClr val="000000"/>
                </a:solidFill>
                <a:latin typeface="Arial Bold"/>
                <a:ea typeface="Arial Bold"/>
                <a:cs typeface="Arial Bold"/>
                <a:sym typeface="Arial Bold"/>
              </a:rPr>
              <a:t>4. </a:t>
            </a:r>
            <a:r>
              <a:rPr lang="en-US" sz="2500" spc="10">
                <a:solidFill>
                  <a:srgbClr val="000000"/>
                </a:solidFill>
                <a:latin typeface="Arial"/>
                <a:ea typeface="Arial"/>
                <a:cs typeface="Arial"/>
                <a:sym typeface="Arial"/>
              </a:rPr>
              <a:t>A regular meeting of bishops between 1545 and 1563; it was the Church’s response to the Protestant attack on its teachings. </a:t>
            </a:r>
          </a:p>
          <a:p>
            <a:pPr algn="l">
              <a:lnSpc>
                <a:spcPts val="3500"/>
              </a:lnSpc>
            </a:pPr>
            <a:r>
              <a:rPr lang="en-US" sz="2500" spc="10" b="true">
                <a:solidFill>
                  <a:srgbClr val="000000"/>
                </a:solidFill>
                <a:latin typeface="Arial Bold"/>
                <a:ea typeface="Arial Bold"/>
                <a:cs typeface="Arial Bold"/>
                <a:sym typeface="Arial Bold"/>
              </a:rPr>
              <a:t>5. </a:t>
            </a:r>
            <a:r>
              <a:rPr lang="en-US" sz="2500" spc="10">
                <a:solidFill>
                  <a:srgbClr val="000000"/>
                </a:solidFill>
                <a:latin typeface="Arial"/>
                <a:ea typeface="Arial"/>
                <a:cs typeface="Arial"/>
                <a:sym typeface="Arial"/>
              </a:rPr>
              <a:t>It banned the sale of indulgences, simony, nepotism, pluralism and absenteeism; seminaries were set up to train priests; priests were to be celebate and could not marry; strict rules and punishments were introduced for priests who broke these rules; it published a list of books that Catholics were forbidden to read. </a:t>
            </a:r>
          </a:p>
          <a:p>
            <a:pPr algn="l">
              <a:lnSpc>
                <a:spcPts val="3500"/>
              </a:lnSpc>
            </a:pPr>
            <a:r>
              <a:rPr lang="en-US" sz="2500" spc="10" b="true">
                <a:solidFill>
                  <a:srgbClr val="000000"/>
                </a:solidFill>
                <a:latin typeface="Arial Bold"/>
                <a:ea typeface="Arial Bold"/>
                <a:cs typeface="Arial Bold"/>
                <a:sym typeface="Arial Bold"/>
              </a:rPr>
              <a:t>6. </a:t>
            </a:r>
            <a:r>
              <a:rPr lang="en-US" sz="2500" spc="10">
                <a:solidFill>
                  <a:srgbClr val="000000"/>
                </a:solidFill>
                <a:latin typeface="Arial"/>
                <a:ea typeface="Arial"/>
                <a:cs typeface="Arial"/>
                <a:sym typeface="Arial"/>
              </a:rPr>
              <a:t>It was a single ‘rule book’ for Catholicism, designed to provide people with clear, simple answers to questions about their faith, and also to ensure there was consistency in how Catholicism was taught across Europe. </a:t>
            </a:r>
          </a:p>
          <a:p>
            <a:pPr algn="l">
              <a:lnSpc>
                <a:spcPts val="3500"/>
              </a:lnSpc>
            </a:pP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700773"/>
            <a:ext cx="18288000" cy="1152525"/>
          </a:xfrm>
          <a:prstGeom prst="rect">
            <a:avLst/>
          </a:prstGeom>
        </p:spPr>
        <p:txBody>
          <a:bodyPr anchor="t" rtlCol="false" tIns="0" lIns="0" bIns="0" rIns="0">
            <a:spAutoFit/>
          </a:bodyPr>
          <a:lstStyle/>
          <a:p>
            <a:pPr algn="ctr">
              <a:lnSpc>
                <a:spcPts val="8400"/>
              </a:lnSpc>
            </a:pPr>
            <a:r>
              <a:rPr lang="en-US" b="true" sz="6000" spc="270">
                <a:solidFill>
                  <a:srgbClr val="004AAD"/>
                </a:solidFill>
                <a:latin typeface="Arial Bold"/>
                <a:ea typeface="Arial Bold"/>
                <a:cs typeface="Arial Bold"/>
                <a:sym typeface="Arial Bold"/>
              </a:rPr>
              <a:t>10.5: THE RESULTS OF THE REFORMATION</a:t>
            </a:r>
          </a:p>
        </p:txBody>
      </p:sp>
      <p:sp>
        <p:nvSpPr>
          <p:cNvPr name="TextBox 5" id="5"/>
          <p:cNvSpPr txBox="true"/>
          <p:nvPr/>
        </p:nvSpPr>
        <p:spPr>
          <a:xfrm rot="0">
            <a:off x="291760" y="3948422"/>
            <a:ext cx="17704481"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ea typeface="Daydream"/>
                <a:cs typeface="Daydream"/>
                <a:sym typeface="Daydream"/>
              </a:rPr>
              <a:t>10.5: the results of the reformation</a:t>
            </a:r>
          </a:p>
        </p:txBody>
      </p:sp>
      <p:sp>
        <p:nvSpPr>
          <p:cNvPr name="TextBox 6" id="6"/>
          <p:cNvSpPr txBox="true"/>
          <p:nvPr/>
        </p:nvSpPr>
        <p:spPr>
          <a:xfrm rot="0">
            <a:off x="15804216" y="-14772"/>
            <a:ext cx="203830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10</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1517 to 1650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Division and persecution</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By 1650, Europe had divided into a largely Protestant north and a Catholic south. </a:t>
            </a:r>
            <a:r>
              <a:rPr lang="en-US" sz="3000">
                <a:solidFill>
                  <a:srgbClr val="000000"/>
                </a:solidFill>
                <a:latin typeface="Arial"/>
                <a:ea typeface="Arial"/>
                <a:cs typeface="Arial"/>
                <a:sym typeface="Arial"/>
              </a:rPr>
              <a:t>There were minority groups in most countries and these people faced persecution. As the Inquisition arrested, tried and killed many Protestants in Catholic countries, Protestants did the same to Catholics in their countries. Many countries introduced laws which banned members of other faiths holding office, owning property or attending their own religious services – as what would happen in Ireland under British rule.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Religious Wars</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Many countries saw internal violence between Catholics and Protestants. </a:t>
            </a:r>
            <a:r>
              <a:rPr lang="en-US" sz="3000">
                <a:solidFill>
                  <a:srgbClr val="000000"/>
                </a:solidFill>
                <a:latin typeface="Arial"/>
                <a:ea typeface="Arial"/>
                <a:cs typeface="Arial"/>
                <a:sym typeface="Arial"/>
              </a:rPr>
              <a:t>These clashes led to full-scale civil wars in France, Britain, Scotland, Germany and Switzerland. Various wars broke out between countries on either side of the religious divide:</a:t>
            </a:r>
          </a:p>
          <a:p>
            <a:pPr algn="just" marL="647702" indent="-323851" lvl="1">
              <a:lnSpc>
                <a:spcPts val="4200"/>
              </a:lnSpc>
              <a:buFont typeface="Arial"/>
              <a:buChar char="•"/>
            </a:pPr>
            <a:r>
              <a:rPr lang="en-US" b="true" sz="3000">
                <a:solidFill>
                  <a:srgbClr val="000000"/>
                </a:solidFill>
                <a:latin typeface="Arial Bold"/>
                <a:ea typeface="Arial Bold"/>
                <a:cs typeface="Arial Bold"/>
                <a:sym typeface="Arial Bold"/>
              </a:rPr>
              <a:t>Spain (Catholic) and the Netherlands (Protestant)</a:t>
            </a:r>
            <a:r>
              <a:rPr lang="en-US" sz="3000">
                <a:solidFill>
                  <a:srgbClr val="000000"/>
                </a:solidFill>
                <a:latin typeface="Arial"/>
                <a:ea typeface="Arial"/>
                <a:cs typeface="Arial"/>
                <a:sym typeface="Arial"/>
              </a:rPr>
              <a:t>: The Dutch fought for their independence from Spain between 1568 to 1648.</a:t>
            </a:r>
          </a:p>
          <a:p>
            <a:pPr algn="just" marL="647702" indent="-323851" lvl="1">
              <a:lnSpc>
                <a:spcPts val="4200"/>
              </a:lnSpc>
              <a:buFont typeface="Arial"/>
              <a:buChar char="•"/>
            </a:pPr>
            <a:r>
              <a:rPr lang="en-US" b="true" sz="3000">
                <a:solidFill>
                  <a:srgbClr val="000000"/>
                </a:solidFill>
                <a:latin typeface="Arial Bold"/>
                <a:ea typeface="Arial Bold"/>
                <a:cs typeface="Arial Bold"/>
                <a:sym typeface="Arial Bold"/>
              </a:rPr>
              <a:t>The Anglo-Spanish War (1585-1604)</a:t>
            </a:r>
            <a:r>
              <a:rPr lang="en-US" sz="3000">
                <a:solidFill>
                  <a:srgbClr val="000000"/>
                </a:solidFill>
                <a:latin typeface="Arial"/>
                <a:ea typeface="Arial"/>
                <a:cs typeface="Arial"/>
                <a:sym typeface="Arial"/>
              </a:rPr>
              <a:t> – as well fighting over the New World (America), religion caused war between the two empires.</a:t>
            </a:r>
          </a:p>
          <a:p>
            <a:pPr algn="just" marL="647702" indent="-323851" lvl="1">
              <a:lnSpc>
                <a:spcPts val="4200"/>
              </a:lnSpc>
              <a:buFont typeface="Arial"/>
              <a:buChar char="•"/>
            </a:pPr>
            <a:r>
              <a:rPr lang="en-US" b="true" sz="3000">
                <a:solidFill>
                  <a:srgbClr val="000000"/>
                </a:solidFill>
                <a:latin typeface="Arial Bold"/>
                <a:ea typeface="Arial Bold"/>
                <a:cs typeface="Arial Bold"/>
                <a:sym typeface="Arial Bold"/>
              </a:rPr>
              <a:t>The Thirty Years War (1618-1648)</a:t>
            </a:r>
            <a:r>
              <a:rPr lang="en-US" sz="3000">
                <a:solidFill>
                  <a:srgbClr val="000000"/>
                </a:solidFill>
                <a:latin typeface="Arial"/>
                <a:ea typeface="Arial"/>
                <a:cs typeface="Arial"/>
                <a:sym typeface="Arial"/>
              </a:rPr>
              <a:t>: War broke out in Germany (the Holy Roman Empire) between Catholic and Protestant states. This war pulled the rest of Europe into conflict. Historians believe that roughly one-third of Germany’s population died. The </a:t>
            </a:r>
            <a:r>
              <a:rPr lang="en-US" b="true" sz="3000">
                <a:solidFill>
                  <a:srgbClr val="000000"/>
                </a:solidFill>
                <a:latin typeface="Arial Bold"/>
                <a:ea typeface="Arial Bold"/>
                <a:cs typeface="Arial Bold"/>
                <a:sym typeface="Arial Bold"/>
              </a:rPr>
              <a:t>Peace of Westphalia </a:t>
            </a:r>
            <a:r>
              <a:rPr lang="en-US" sz="3000">
                <a:solidFill>
                  <a:srgbClr val="000000"/>
                </a:solidFill>
                <a:latin typeface="Arial"/>
                <a:ea typeface="Arial"/>
                <a:cs typeface="Arial"/>
                <a:sym typeface="Arial"/>
              </a:rPr>
              <a:t>reinforced the earlier Treaty of Augsburg – guaranteeing that minority religions would have the right to practice freely.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701003" y="0"/>
            <a:ext cx="16223054" cy="9725311"/>
          </a:xfrm>
          <a:custGeom>
            <a:avLst/>
            <a:gdLst/>
            <a:ahLst/>
            <a:cxnLst/>
            <a:rect r="r" b="b" t="t" l="l"/>
            <a:pathLst>
              <a:path h="9725311" w="16223054">
                <a:moveTo>
                  <a:pt x="0" y="0"/>
                </a:moveTo>
                <a:lnTo>
                  <a:pt x="16223054" y="0"/>
                </a:lnTo>
                <a:lnTo>
                  <a:pt x="16223054"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Power of Kings</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Pope no longer had any control over countries that were now Protestant. </a:t>
            </a:r>
            <a:r>
              <a:rPr lang="en-US" sz="3000">
                <a:solidFill>
                  <a:srgbClr val="000000"/>
                </a:solidFill>
                <a:latin typeface="Arial"/>
                <a:ea typeface="Arial"/>
                <a:cs typeface="Arial"/>
                <a:sym typeface="Arial"/>
              </a:rPr>
              <a:t>In those countries, all Catholic Church properties were seized by the Crown, which made those rules much wealthier. It also removed a challenge to their power by giving them control over the religion of their countries. Even for Catholic countries, the Pope needed the support of the ruler to keep them Catholic, so the Church’s power was much reduced.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Education</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Education became very important to both sides. </a:t>
            </a:r>
            <a:r>
              <a:rPr lang="en-US" sz="3000">
                <a:solidFill>
                  <a:srgbClr val="000000"/>
                </a:solidFill>
                <a:latin typeface="Arial"/>
                <a:ea typeface="Arial"/>
                <a:cs typeface="Arial"/>
                <a:sym typeface="Arial"/>
              </a:rPr>
              <a:t>Protestants wanted everyone to read and understand the Bible – meaning everyone needed a basic education. Catholics believed that the only reason people followed the Reformers was because they didn’t understand their faith. This lead to many schools were set up to educate Catholics. This lead to an increase in education levels for all people of Europe, in the countries where their faith was practiced.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Art and Architecture</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Protestants rejected the decoration of churches with statues and paintings because they saw them as sinful, wasteful and a distraction from the Bible. </a:t>
            </a:r>
            <a:r>
              <a:rPr lang="en-US" sz="3000">
                <a:solidFill>
                  <a:srgbClr val="000000"/>
                </a:solidFill>
                <a:latin typeface="Arial"/>
                <a:ea typeface="Arial"/>
                <a:cs typeface="Arial"/>
                <a:sym typeface="Arial"/>
              </a:rPr>
              <a:t>Their Churches became very simple and plain. Catholics, on the other hand, continued to spend lavishly on the decoration of their churches to celebrate their faith (and attract people to them). This led to the rise in the </a:t>
            </a:r>
            <a:r>
              <a:rPr lang="en-US" sz="3000" b="true">
                <a:solidFill>
                  <a:srgbClr val="000000"/>
                </a:solidFill>
                <a:latin typeface="Arial Bold"/>
                <a:ea typeface="Arial Bold"/>
                <a:cs typeface="Arial Bold"/>
                <a:sym typeface="Arial Bold"/>
              </a:rPr>
              <a:t>baroque</a:t>
            </a:r>
            <a:r>
              <a:rPr lang="en-US" sz="3000">
                <a:solidFill>
                  <a:srgbClr val="000000"/>
                </a:solidFill>
                <a:latin typeface="Arial"/>
                <a:ea typeface="Arial"/>
                <a:cs typeface="Arial"/>
                <a:sym typeface="Arial"/>
              </a:rPr>
              <a:t> movement in art. </a:t>
            </a:r>
          </a:p>
        </p:txBody>
      </p:sp>
      <p:sp>
        <p:nvSpPr>
          <p:cNvPr name="Freeform 9" id="9"/>
          <p:cNvSpPr/>
          <p:nvPr/>
        </p:nvSpPr>
        <p:spPr>
          <a:xfrm flipH="false" flipV="false" rot="0">
            <a:off x="5477999" y="4835524"/>
            <a:ext cx="7332002" cy="4889787"/>
          </a:xfrm>
          <a:custGeom>
            <a:avLst/>
            <a:gdLst/>
            <a:ahLst/>
            <a:cxnLst/>
            <a:rect r="r" b="b" t="t" l="l"/>
            <a:pathLst>
              <a:path h="4889787" w="7332002">
                <a:moveTo>
                  <a:pt x="0" y="0"/>
                </a:moveTo>
                <a:lnTo>
                  <a:pt x="7332002" y="0"/>
                </a:lnTo>
                <a:lnTo>
                  <a:pt x="7332002" y="4889787"/>
                </a:lnTo>
                <a:lnTo>
                  <a:pt x="0" y="4889787"/>
                </a:lnTo>
                <a:lnTo>
                  <a:pt x="0" y="0"/>
                </a:lnTo>
                <a:close/>
              </a:path>
            </a:pathLst>
          </a:custGeom>
          <a:blipFill>
            <a:blip r:embed="rId2"/>
            <a:stretch>
              <a:fillRect l="0" t="0" r="0" b="0"/>
            </a:stretch>
          </a:blipFill>
        </p:spPr>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1" id="11"/>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112, Artefact, 2nd Edition)</a:t>
            </a:r>
          </a:p>
        </p:txBody>
      </p:sp>
      <p:sp>
        <p:nvSpPr>
          <p:cNvPr name="TextBox 9" id="9"/>
          <p:cNvSpPr txBox="true"/>
          <p:nvPr/>
        </p:nvSpPr>
        <p:spPr>
          <a:xfrm rot="0">
            <a:off x="1028700" y="2120899"/>
            <a:ext cx="15609955" cy="2181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How did the Reformation lead to the persecution of people of different faiths?</a:t>
            </a:r>
          </a:p>
          <a:p>
            <a:pPr algn="l" marL="647702" indent="-323851" lvl="1">
              <a:lnSpc>
                <a:spcPts val="4200"/>
              </a:lnSpc>
              <a:buAutoNum type="arabicPeriod" startAt="1"/>
            </a:pPr>
            <a:r>
              <a:rPr lang="en-US" sz="3000">
                <a:solidFill>
                  <a:srgbClr val="0DA33B"/>
                </a:solidFill>
                <a:latin typeface="Arial"/>
                <a:ea typeface="Arial"/>
                <a:cs typeface="Arial"/>
                <a:sym typeface="Arial"/>
              </a:rPr>
              <a:t>Name two countries that went to war with each other because of the Reformation?</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the Reformation lead to a reduction in the power of the Pope?</a:t>
            </a:r>
          </a:p>
          <a:p>
            <a:pPr algn="l" marL="647702" indent="-323851" lvl="1">
              <a:lnSpc>
                <a:spcPts val="4200"/>
              </a:lnSpc>
              <a:buAutoNum type="arabicPeriod" startAt="1"/>
            </a:pPr>
            <a:r>
              <a:rPr lang="en-US" sz="3000">
                <a:solidFill>
                  <a:srgbClr val="0DA33B"/>
                </a:solidFill>
                <a:latin typeface="Arial"/>
                <a:ea typeface="Arial"/>
                <a:cs typeface="Arial"/>
                <a:sym typeface="Arial"/>
              </a:rPr>
              <a:t>What effect did the Reformation have on (a) education and (b) art?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112, Artefact, 2nd Edition)</a:t>
            </a:r>
          </a:p>
        </p:txBody>
      </p:sp>
      <p:sp>
        <p:nvSpPr>
          <p:cNvPr name="TextBox 9" id="9"/>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spc="12" b="true">
                <a:solidFill>
                  <a:srgbClr val="000000"/>
                </a:solidFill>
                <a:latin typeface="Arial Bold"/>
                <a:ea typeface="Arial Bold"/>
                <a:cs typeface="Arial Bold"/>
                <a:sym typeface="Arial Bold"/>
              </a:rPr>
              <a:t>1. </a:t>
            </a:r>
            <a:r>
              <a:rPr lang="en-US" sz="3000" spc="12">
                <a:solidFill>
                  <a:srgbClr val="000000"/>
                </a:solidFill>
                <a:latin typeface="Arial"/>
                <a:ea typeface="Arial"/>
                <a:cs typeface="Arial"/>
                <a:sym typeface="Arial"/>
              </a:rPr>
              <a:t>Many countries had minority populations of either Catholics or Protestants. These groups were seen as a potential threat by their rulers and were persecuted to get them to change religions. </a:t>
            </a:r>
          </a:p>
          <a:p>
            <a:pPr algn="l">
              <a:lnSpc>
                <a:spcPts val="4200"/>
              </a:lnSpc>
            </a:pPr>
            <a:r>
              <a:rPr lang="en-US" sz="3000" spc="12" b="true">
                <a:solidFill>
                  <a:srgbClr val="000000"/>
                </a:solidFill>
                <a:latin typeface="Arial Bold"/>
                <a:ea typeface="Arial Bold"/>
                <a:cs typeface="Arial Bold"/>
                <a:sym typeface="Arial Bold"/>
              </a:rPr>
              <a:t>2. </a:t>
            </a:r>
            <a:r>
              <a:rPr lang="en-US" sz="3000" spc="12">
                <a:solidFill>
                  <a:srgbClr val="000000"/>
                </a:solidFill>
                <a:latin typeface="Arial"/>
                <a:ea typeface="Arial"/>
                <a:cs typeface="Arial"/>
                <a:sym typeface="Arial"/>
              </a:rPr>
              <a:t>Any two of: England/Spain; Spain/Netherlands; various German states. </a:t>
            </a:r>
          </a:p>
          <a:p>
            <a:pPr algn="l">
              <a:lnSpc>
                <a:spcPts val="4200"/>
              </a:lnSpc>
            </a:pPr>
            <a:r>
              <a:rPr lang="en-US" sz="3000" spc="12" b="true">
                <a:solidFill>
                  <a:srgbClr val="000000"/>
                </a:solidFill>
                <a:latin typeface="Arial Bold"/>
                <a:ea typeface="Arial Bold"/>
                <a:cs typeface="Arial Bold"/>
                <a:sym typeface="Arial Bold"/>
              </a:rPr>
              <a:t>3. </a:t>
            </a:r>
            <a:r>
              <a:rPr lang="en-US" sz="3000" spc="12">
                <a:solidFill>
                  <a:srgbClr val="000000"/>
                </a:solidFill>
                <a:latin typeface="Arial"/>
                <a:ea typeface="Arial"/>
                <a:cs typeface="Arial"/>
                <a:sym typeface="Arial"/>
              </a:rPr>
              <a:t>The Pope no longer had any control over Protestant countries, and in Catholic countries his power was reduced as he now needed the support of the local ruler.</a:t>
            </a:r>
          </a:p>
          <a:p>
            <a:pPr algn="l">
              <a:lnSpc>
                <a:spcPts val="4200"/>
              </a:lnSpc>
            </a:pPr>
            <a:r>
              <a:rPr lang="en-US" sz="3000" spc="12" b="true">
                <a:solidFill>
                  <a:srgbClr val="000000"/>
                </a:solidFill>
                <a:latin typeface="Arial Bold"/>
                <a:ea typeface="Arial Bold"/>
                <a:cs typeface="Arial Bold"/>
                <a:sym typeface="Arial Bold"/>
              </a:rPr>
              <a:t>4. (a)</a:t>
            </a:r>
            <a:r>
              <a:rPr lang="en-US" sz="3000" spc="12">
                <a:solidFill>
                  <a:srgbClr val="000000"/>
                </a:solidFill>
                <a:latin typeface="Arial"/>
                <a:ea typeface="Arial"/>
                <a:cs typeface="Arial"/>
                <a:sym typeface="Arial"/>
              </a:rPr>
              <a:t> Both sides wanted to educate the people in their faith so that they would understand it better and therefore remain loyal. As a result, education greatly expanded in Europe; </a:t>
            </a:r>
            <a:r>
              <a:rPr lang="en-US" sz="3000" spc="12" b="true">
                <a:solidFill>
                  <a:srgbClr val="000000"/>
                </a:solidFill>
                <a:latin typeface="Arial Bold"/>
                <a:ea typeface="Arial Bold"/>
                <a:cs typeface="Arial Bold"/>
                <a:sym typeface="Arial Bold"/>
              </a:rPr>
              <a:t>(b)</a:t>
            </a:r>
            <a:r>
              <a:rPr lang="en-US" sz="3000" spc="12">
                <a:solidFill>
                  <a:srgbClr val="000000"/>
                </a:solidFill>
                <a:latin typeface="Arial"/>
                <a:ea typeface="Arial"/>
                <a:cs typeface="Arial"/>
                <a:sym typeface="Arial"/>
              </a:rPr>
              <a:t> The Catholic Church spent huge sums of money on its churches and filled them with art to make them more attractive than the plain Protestant ones. This started the Baroque movement in art.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662990"/>
            <a:ext cx="18288000" cy="1218565"/>
          </a:xfrm>
          <a:prstGeom prst="rect">
            <a:avLst/>
          </a:prstGeom>
        </p:spPr>
        <p:txBody>
          <a:bodyPr anchor="t" rtlCol="false" tIns="0" lIns="0" bIns="0" rIns="0">
            <a:spAutoFit/>
          </a:bodyPr>
          <a:lstStyle/>
          <a:p>
            <a:pPr algn="ctr">
              <a:lnSpc>
                <a:spcPts val="8959"/>
              </a:lnSpc>
            </a:pPr>
            <a:r>
              <a:rPr lang="en-US" b="true" sz="6399" spc="287">
                <a:solidFill>
                  <a:srgbClr val="004AAD"/>
                </a:solidFill>
                <a:latin typeface="Arial Bold"/>
                <a:ea typeface="Arial Bold"/>
                <a:cs typeface="Arial Bold"/>
                <a:sym typeface="Arial Bold"/>
              </a:rPr>
              <a:t>10.1: THE CAUSES OF THE REFORMATION</a:t>
            </a:r>
          </a:p>
        </p:txBody>
      </p:sp>
      <p:sp>
        <p:nvSpPr>
          <p:cNvPr name="TextBox 5" id="5"/>
          <p:cNvSpPr txBox="true"/>
          <p:nvPr/>
        </p:nvSpPr>
        <p:spPr>
          <a:xfrm rot="0">
            <a:off x="291760" y="3932547"/>
            <a:ext cx="17704481" cy="955675"/>
          </a:xfrm>
          <a:prstGeom prst="rect">
            <a:avLst/>
          </a:prstGeom>
        </p:spPr>
        <p:txBody>
          <a:bodyPr anchor="t" rtlCol="false" tIns="0" lIns="0" bIns="0" rIns="0">
            <a:spAutoFit/>
          </a:bodyPr>
          <a:lstStyle/>
          <a:p>
            <a:pPr algn="ctr">
              <a:lnSpc>
                <a:spcPts val="7474"/>
              </a:lnSpc>
            </a:pPr>
            <a:r>
              <a:rPr lang="en-US" sz="6499" spc="1949">
                <a:solidFill>
                  <a:srgbClr val="FFFFFF"/>
                </a:solidFill>
                <a:latin typeface="Daydream"/>
                <a:ea typeface="Daydream"/>
                <a:cs typeface="Daydream"/>
                <a:sym typeface="Daydream"/>
              </a:rPr>
              <a:t>10.1: the causes of the reformation</a:t>
            </a:r>
          </a:p>
        </p:txBody>
      </p:sp>
      <p:sp>
        <p:nvSpPr>
          <p:cNvPr name="TextBox 6" id="6"/>
          <p:cNvSpPr txBox="true"/>
          <p:nvPr/>
        </p:nvSpPr>
        <p:spPr>
          <a:xfrm rot="0">
            <a:off x="15804216" y="-14772"/>
            <a:ext cx="203830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10</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1517 to 1650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b="true" sz="7999" spc="359">
                <a:solidFill>
                  <a:srgbClr val="004AAD"/>
                </a:solidFill>
                <a:latin typeface="Arial Bold"/>
                <a:ea typeface="Arial Bold"/>
                <a:cs typeface="Arial Bold"/>
                <a:sym typeface="Arial Bold"/>
              </a:rPr>
              <a:t>8.6: SUMMARY</a:t>
            </a:r>
          </a:p>
        </p:txBody>
      </p:sp>
      <p:sp>
        <p:nvSpPr>
          <p:cNvPr name="TextBox 5" id="5"/>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ea typeface="Daydream"/>
                <a:cs typeface="Daydream"/>
                <a:sym typeface="Daydream"/>
              </a:rPr>
              <a:t>10.6: summary</a:t>
            </a:r>
          </a:p>
        </p:txBody>
      </p:sp>
      <p:sp>
        <p:nvSpPr>
          <p:cNvPr name="TextBox 6" id="6"/>
          <p:cNvSpPr txBox="true"/>
          <p:nvPr/>
        </p:nvSpPr>
        <p:spPr>
          <a:xfrm rot="0">
            <a:off x="15804216" y="-14772"/>
            <a:ext cx="203830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10</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1517 to 1650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In this chapter, we have learned that...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07553" y="1911346"/>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Reformation in Europe had a number of different causes:</a:t>
            </a:r>
          </a:p>
          <a:p>
            <a:pPr algn="l" marL="539754" indent="-269877" lvl="1">
              <a:lnSpc>
                <a:spcPts val="3500"/>
              </a:lnSpc>
              <a:buFont typeface="Arial"/>
              <a:buChar char="•"/>
            </a:pPr>
            <a:r>
              <a:rPr lang="en-US" sz="2500">
                <a:solidFill>
                  <a:srgbClr val="000000"/>
                </a:solidFill>
                <a:latin typeface="Arial"/>
                <a:ea typeface="Arial"/>
                <a:cs typeface="Arial"/>
                <a:sym typeface="Arial"/>
              </a:rPr>
              <a:t>The Renaissance led people to question the Church’s authority.</a:t>
            </a:r>
          </a:p>
          <a:p>
            <a:pPr algn="l" marL="539754" indent="-269877" lvl="1">
              <a:lnSpc>
                <a:spcPts val="3500"/>
              </a:lnSpc>
              <a:buFont typeface="Arial"/>
              <a:buChar char="•"/>
            </a:pPr>
            <a:r>
              <a:rPr lang="en-US" sz="2500">
                <a:solidFill>
                  <a:srgbClr val="000000"/>
                </a:solidFill>
                <a:latin typeface="Arial"/>
                <a:ea typeface="Arial"/>
                <a:cs typeface="Arial"/>
                <a:sym typeface="Arial"/>
              </a:rPr>
              <a:t>The incredible wealth of the Church caused resentment.</a:t>
            </a:r>
          </a:p>
          <a:p>
            <a:pPr algn="l" marL="539754" indent="-269877" lvl="1">
              <a:lnSpc>
                <a:spcPts val="3500"/>
              </a:lnSpc>
              <a:buFont typeface="Arial"/>
              <a:buChar char="•"/>
            </a:pPr>
            <a:r>
              <a:rPr lang="en-US" sz="2500">
                <a:solidFill>
                  <a:srgbClr val="000000"/>
                </a:solidFill>
                <a:latin typeface="Arial"/>
                <a:ea typeface="Arial"/>
                <a:cs typeface="Arial"/>
                <a:sym typeface="Arial"/>
              </a:rPr>
              <a:t>Abuses such as nepotism, simony, absenteeism, pluralism and the sale of indulgences made many people question the Catholic Church.</a:t>
            </a:r>
          </a:p>
          <a:p>
            <a:pPr algn="l" marL="539754" indent="-269877" lvl="1">
              <a:lnSpc>
                <a:spcPts val="3500"/>
              </a:lnSpc>
              <a:buFont typeface="Arial"/>
              <a:buChar char="•"/>
            </a:pPr>
            <a:r>
              <a:rPr lang="en-US" sz="2500">
                <a:solidFill>
                  <a:srgbClr val="000000"/>
                </a:solidFill>
                <a:latin typeface="Arial"/>
                <a:ea typeface="Arial"/>
                <a:cs typeface="Arial"/>
                <a:sym typeface="Arial"/>
              </a:rPr>
              <a:t>Kings wanted more control over the Church in their own countries.</a:t>
            </a:r>
          </a:p>
          <a:p>
            <a:pPr algn="l" marL="539754" indent="-269877" lvl="1">
              <a:lnSpc>
                <a:spcPts val="3500"/>
              </a:lnSpc>
              <a:buFont typeface="Arial"/>
              <a:buChar char="•"/>
            </a:pPr>
            <a:r>
              <a:rPr lang="en-US" sz="2500">
                <a:solidFill>
                  <a:srgbClr val="000000"/>
                </a:solidFill>
                <a:latin typeface="Arial"/>
                <a:ea typeface="Arial"/>
                <a:cs typeface="Arial"/>
                <a:sym typeface="Arial"/>
              </a:rPr>
              <a:t>The problems came to a head when Martin Luther challenged the sale of indulgences, rejected the power of the Pope and attacked the abuses of the Church.</a:t>
            </a:r>
          </a:p>
          <a:p>
            <a:pPr algn="l">
              <a:lnSpc>
                <a:spcPts val="3500"/>
              </a:lnSpc>
            </a:pPr>
            <a:r>
              <a:rPr lang="en-US" sz="2500">
                <a:solidFill>
                  <a:srgbClr val="000000"/>
                </a:solidFill>
                <a:latin typeface="Arial"/>
                <a:ea typeface="Arial"/>
                <a:cs typeface="Arial"/>
                <a:sym typeface="Arial"/>
              </a:rPr>
              <a:t>The Reformation spread across northern Europe from the 1520s onwards and had many important consequences:</a:t>
            </a:r>
          </a:p>
          <a:p>
            <a:pPr algn="l" marL="539754" indent="-269877" lvl="1">
              <a:lnSpc>
                <a:spcPts val="3500"/>
              </a:lnSpc>
              <a:buFont typeface="Arial"/>
              <a:buChar char="•"/>
            </a:pPr>
            <a:r>
              <a:rPr lang="en-US" sz="2500">
                <a:solidFill>
                  <a:srgbClr val="000000"/>
                </a:solidFill>
                <a:latin typeface="Arial"/>
                <a:ea typeface="Arial"/>
                <a:cs typeface="Arial"/>
                <a:sym typeface="Arial"/>
              </a:rPr>
              <a:t>The Catholic Church launched the Counter-Reformation to try to stop the spread of Protestantism.</a:t>
            </a:r>
          </a:p>
          <a:p>
            <a:pPr algn="l" marL="539754" indent="-269877" lvl="1">
              <a:lnSpc>
                <a:spcPts val="3500"/>
              </a:lnSpc>
              <a:buFont typeface="Arial"/>
              <a:buChar char="•"/>
            </a:pPr>
            <a:r>
              <a:rPr lang="en-US" sz="2500">
                <a:solidFill>
                  <a:srgbClr val="000000"/>
                </a:solidFill>
                <a:latin typeface="Arial"/>
                <a:ea typeface="Arial"/>
                <a:cs typeface="Arial"/>
                <a:sym typeface="Arial"/>
              </a:rPr>
              <a:t>The Inquisition tried and punished those accused of heresy.</a:t>
            </a:r>
          </a:p>
          <a:p>
            <a:pPr algn="l" marL="539754" indent="-269877" lvl="1">
              <a:lnSpc>
                <a:spcPts val="3500"/>
              </a:lnSpc>
              <a:buFont typeface="Arial"/>
              <a:buChar char="•"/>
            </a:pPr>
            <a:r>
              <a:rPr lang="en-US" sz="2500">
                <a:solidFill>
                  <a:srgbClr val="000000"/>
                </a:solidFill>
                <a:latin typeface="Arial"/>
                <a:ea typeface="Arial"/>
                <a:cs typeface="Arial"/>
                <a:sym typeface="Arial"/>
              </a:rPr>
              <a:t>New religious orders (such as the Jesuits) were set up.</a:t>
            </a:r>
          </a:p>
          <a:p>
            <a:pPr algn="l" marL="539754" indent="-269877" lvl="1">
              <a:lnSpc>
                <a:spcPts val="3500"/>
              </a:lnSpc>
              <a:buFont typeface="Arial"/>
              <a:buChar char="•"/>
            </a:pPr>
            <a:r>
              <a:rPr lang="en-US" sz="2500">
                <a:solidFill>
                  <a:srgbClr val="000000"/>
                </a:solidFill>
                <a:latin typeface="Arial"/>
                <a:ea typeface="Arial"/>
                <a:cs typeface="Arial"/>
                <a:sym typeface="Arial"/>
              </a:rPr>
              <a:t>The Council of Trent reformed the Church and rejected most of Luther’s ideas.</a:t>
            </a:r>
          </a:p>
          <a:p>
            <a:pPr algn="l" marL="539754" indent="-269877" lvl="1">
              <a:lnSpc>
                <a:spcPts val="3500"/>
              </a:lnSpc>
              <a:buFont typeface="Arial"/>
              <a:buChar char="•"/>
            </a:pPr>
            <a:r>
              <a:rPr lang="en-US" sz="2500">
                <a:solidFill>
                  <a:srgbClr val="000000"/>
                </a:solidFill>
                <a:latin typeface="Arial"/>
                <a:ea typeface="Arial"/>
                <a:cs typeface="Arial"/>
                <a:sym typeface="Arial"/>
              </a:rPr>
              <a:t>The Reformation led to the division of Europe, religiously motivated violence and the decline in the power of the Pope. </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Reflecting on... the Renaissance</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07553" y="1892296"/>
            <a:ext cx="15609955" cy="3781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Reformation shaped the history of Europe. </a:t>
            </a:r>
            <a:r>
              <a:rPr lang="en-US" sz="3000">
                <a:solidFill>
                  <a:srgbClr val="000000"/>
                </a:solidFill>
                <a:latin typeface="Arial"/>
                <a:ea typeface="Arial"/>
                <a:cs typeface="Arial"/>
                <a:sym typeface="Arial"/>
              </a:rPr>
              <a:t>Its challenge to authority can be seen as the beginning of the end for the absolute authority of kings. The religious divisions it unleashed can still be felt today. We only have to look at Northern Ireland: divisions between Catholics and Protestants have played a part in creating violence between the two communities. The Reformation is an excellent example of how one minor event – in this case, the protests of one German monk – can have a profound impact on the world. </a:t>
            </a:r>
          </a:p>
          <a:p>
            <a:pPr algn="just">
              <a:lnSpc>
                <a:spcPts val="4200"/>
              </a:lnSpc>
            </a:pP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Examination Questions</a:t>
            </a:r>
          </a:p>
        </p:txBody>
      </p:sp>
      <p:sp>
        <p:nvSpPr>
          <p:cNvPr name="TextBox 7" id="7"/>
          <p:cNvSpPr txBox="true"/>
          <p:nvPr/>
        </p:nvSpPr>
        <p:spPr>
          <a:xfrm rot="0">
            <a:off x="1028700" y="2120899"/>
            <a:ext cx="15609955"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2023 SEC Q2</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sp>
        <p:nvSpPr>
          <p:cNvPr name="TextBox 9" id="9"/>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Castle Church, Wittenberg, Germany</a:t>
            </a:r>
          </a:p>
          <a:p>
            <a:pPr algn="l">
              <a:lnSpc>
                <a:spcPts val="3500"/>
              </a:lnSpc>
            </a:pPr>
            <a:r>
              <a:rPr lang="en-US" sz="2500">
                <a:solidFill>
                  <a:srgbClr val="000000"/>
                </a:solidFill>
                <a:latin typeface="Arial"/>
                <a:ea typeface="Arial"/>
                <a:cs typeface="Arial"/>
                <a:sym typeface="Arial"/>
              </a:rPr>
              <a:t>St. Pierre Cathedral, Geneva, Switzerland</a:t>
            </a:r>
          </a:p>
          <a:p>
            <a:pPr algn="l">
              <a:lnSpc>
                <a:spcPts val="3500"/>
              </a:lnSpc>
            </a:pPr>
            <a:r>
              <a:rPr lang="en-US" sz="2500">
                <a:solidFill>
                  <a:srgbClr val="000000"/>
                </a:solidFill>
                <a:latin typeface="Arial"/>
                <a:ea typeface="Arial"/>
                <a:cs typeface="Arial"/>
                <a:sym typeface="Arial"/>
              </a:rPr>
              <a:t>Hampton Court Palace Chapel, England</a:t>
            </a:r>
          </a:p>
          <a:p>
            <a:pPr algn="l">
              <a:lnSpc>
                <a:spcPts val="3500"/>
              </a:lnSpc>
            </a:pPr>
            <a:r>
              <a:rPr lang="en-US" sz="2500">
                <a:solidFill>
                  <a:srgbClr val="000000"/>
                </a:solidFill>
                <a:latin typeface="Arial"/>
                <a:ea typeface="Arial"/>
                <a:cs typeface="Arial"/>
                <a:sym typeface="Arial"/>
              </a:rPr>
              <a:t>St. Peter's Basilica, Vatican City</a:t>
            </a:r>
          </a:p>
          <a:p>
            <a:pPr algn="l">
              <a:lnSpc>
                <a:spcPts val="3500"/>
              </a:lnSpc>
            </a:pPr>
            <a:r>
              <a:rPr lang="en-US" sz="2500">
                <a:solidFill>
                  <a:srgbClr val="000000"/>
                </a:solidFill>
                <a:latin typeface="Arial"/>
                <a:ea typeface="Arial"/>
                <a:cs typeface="Arial"/>
                <a:sym typeface="Arial"/>
              </a:rPr>
              <a:t>St. Giles' Cathedral, Edinburgh, Scotland</a:t>
            </a:r>
          </a:p>
          <a:p>
            <a:pPr algn="l">
              <a:lnSpc>
                <a:spcPts val="3500"/>
              </a:lnSpc>
            </a:pPr>
          </a:p>
        </p:txBody>
      </p:sp>
      <p:sp>
        <p:nvSpPr>
          <p:cNvPr name="TextBox 10" id="10"/>
          <p:cNvSpPr txBox="true"/>
          <p:nvPr/>
        </p:nvSpPr>
        <p:spPr>
          <a:xfrm rot="0">
            <a:off x="8833677" y="2673636"/>
            <a:ext cx="7804977" cy="48609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Martin Luther</a:t>
            </a:r>
          </a:p>
          <a:p>
            <a:pPr algn="l">
              <a:lnSpc>
                <a:spcPts val="3500"/>
              </a:lnSpc>
            </a:pPr>
            <a:r>
              <a:rPr lang="en-US" sz="2500">
                <a:solidFill>
                  <a:srgbClr val="000000"/>
                </a:solidFill>
                <a:latin typeface="Arial"/>
                <a:ea typeface="Arial"/>
                <a:cs typeface="Arial"/>
                <a:sym typeface="Arial"/>
              </a:rPr>
              <a:t>Pope Paul III</a:t>
            </a:r>
          </a:p>
          <a:p>
            <a:pPr algn="l">
              <a:lnSpc>
                <a:spcPts val="3500"/>
              </a:lnSpc>
            </a:pPr>
            <a:r>
              <a:rPr lang="en-US" sz="2500">
                <a:solidFill>
                  <a:srgbClr val="000000"/>
                </a:solidFill>
                <a:latin typeface="Arial"/>
                <a:ea typeface="Arial"/>
                <a:cs typeface="Arial"/>
                <a:sym typeface="Arial"/>
              </a:rPr>
              <a:t>Pope Leo X</a:t>
            </a:r>
          </a:p>
          <a:p>
            <a:pPr algn="l">
              <a:lnSpc>
                <a:spcPts val="3500"/>
              </a:lnSpc>
            </a:pPr>
            <a:r>
              <a:rPr lang="en-US" sz="2500">
                <a:solidFill>
                  <a:srgbClr val="000000"/>
                </a:solidFill>
                <a:latin typeface="Arial"/>
                <a:ea typeface="Arial"/>
                <a:cs typeface="Arial"/>
                <a:sym typeface="Arial"/>
              </a:rPr>
              <a:t>Elizabeth I</a:t>
            </a:r>
          </a:p>
          <a:p>
            <a:pPr algn="l">
              <a:lnSpc>
                <a:spcPts val="3500"/>
              </a:lnSpc>
            </a:pPr>
            <a:r>
              <a:rPr lang="en-US" sz="2500">
                <a:solidFill>
                  <a:srgbClr val="000000"/>
                </a:solidFill>
                <a:latin typeface="Arial"/>
                <a:ea typeface="Arial"/>
                <a:cs typeface="Arial"/>
                <a:sym typeface="Arial"/>
              </a:rPr>
              <a:t>John Calvin</a:t>
            </a:r>
          </a:p>
          <a:p>
            <a:pPr algn="l">
              <a:lnSpc>
                <a:spcPts val="3500"/>
              </a:lnSpc>
            </a:pPr>
            <a:r>
              <a:rPr lang="en-US" sz="2500">
                <a:solidFill>
                  <a:srgbClr val="000000"/>
                </a:solidFill>
                <a:latin typeface="Arial"/>
                <a:ea typeface="Arial"/>
                <a:cs typeface="Arial"/>
                <a:sym typeface="Arial"/>
              </a:rPr>
              <a:t>Henry VIII</a:t>
            </a:r>
          </a:p>
          <a:p>
            <a:pPr algn="l">
              <a:lnSpc>
                <a:spcPts val="3500"/>
              </a:lnSpc>
            </a:pPr>
            <a:r>
              <a:rPr lang="en-US" sz="2500">
                <a:solidFill>
                  <a:srgbClr val="000000"/>
                </a:solidFill>
                <a:latin typeface="Arial"/>
                <a:ea typeface="Arial"/>
                <a:cs typeface="Arial"/>
                <a:sym typeface="Arial"/>
              </a:rPr>
              <a:t>Ignatius of Loyola</a:t>
            </a:r>
          </a:p>
          <a:p>
            <a:pPr algn="l">
              <a:lnSpc>
                <a:spcPts val="3500"/>
              </a:lnSpc>
            </a:pPr>
            <a:r>
              <a:rPr lang="en-US" sz="2500">
                <a:solidFill>
                  <a:srgbClr val="000000"/>
                </a:solidFill>
                <a:latin typeface="Arial"/>
                <a:ea typeface="Arial"/>
                <a:cs typeface="Arial"/>
                <a:sym typeface="Arial"/>
              </a:rPr>
              <a:t>Ulrich Zwingli</a:t>
            </a:r>
          </a:p>
          <a:p>
            <a:pPr algn="l">
              <a:lnSpc>
                <a:spcPts val="3500"/>
              </a:lnSpc>
            </a:pPr>
            <a:r>
              <a:rPr lang="en-US" sz="2500">
                <a:solidFill>
                  <a:srgbClr val="000000"/>
                </a:solidFill>
                <a:latin typeface="Arial"/>
                <a:ea typeface="Arial"/>
                <a:cs typeface="Arial"/>
                <a:sym typeface="Arial"/>
              </a:rPr>
              <a:t>Thomas Cromwell</a:t>
            </a:r>
          </a:p>
          <a:p>
            <a:pPr algn="l">
              <a:lnSpc>
                <a:spcPts val="3500"/>
              </a:lnSpc>
            </a:pPr>
            <a:r>
              <a:rPr lang="en-US" sz="2500">
                <a:solidFill>
                  <a:srgbClr val="000000"/>
                </a:solidFill>
                <a:latin typeface="Arial"/>
                <a:ea typeface="Arial"/>
                <a:cs typeface="Arial"/>
                <a:sym typeface="Arial"/>
              </a:rPr>
              <a:t>Francis Xavier</a:t>
            </a:r>
          </a:p>
          <a:p>
            <a:pPr algn="l">
              <a:lnSpc>
                <a:spcPts val="3500"/>
              </a:lnSpc>
            </a:pP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39685"/>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The Catholic Church in the early 1500s</a:t>
            </a:r>
          </a:p>
        </p:txBody>
      </p:sp>
      <p:sp>
        <p:nvSpPr>
          <p:cNvPr name="TextBox 8" id="8"/>
          <p:cNvSpPr txBox="true"/>
          <p:nvPr/>
        </p:nvSpPr>
        <p:spPr>
          <a:xfrm rot="0">
            <a:off x="1028700" y="1838324"/>
            <a:ext cx="5381190" cy="57372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We saw in Chapter 6 how important religion was in people’s lives in the Middle Ages and the power of the Catholic Church. </a:t>
            </a:r>
            <a:r>
              <a:rPr lang="en-US" sz="2500">
                <a:solidFill>
                  <a:srgbClr val="000000"/>
                </a:solidFill>
                <a:latin typeface="Arial"/>
                <a:ea typeface="Arial"/>
                <a:cs typeface="Arial"/>
                <a:sym typeface="Arial"/>
              </a:rPr>
              <a:t>It was incredibly wealthy, had priests in every community and the Pope had power over the kings of Europe. The Catholic Church held so much power that if anyone dared to go against them, they were labelled a heretic and punished – usually by being burnt at the stake (we saw that Galileo was placed under house arrest instead).</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Freeform 10" id="10"/>
          <p:cNvSpPr/>
          <p:nvPr/>
        </p:nvSpPr>
        <p:spPr>
          <a:xfrm flipH="false" flipV="false" rot="0">
            <a:off x="6409890" y="1943099"/>
            <a:ext cx="10228765" cy="7782212"/>
          </a:xfrm>
          <a:custGeom>
            <a:avLst/>
            <a:gdLst/>
            <a:ahLst/>
            <a:cxnLst/>
            <a:rect r="r" b="b" t="t" l="l"/>
            <a:pathLst>
              <a:path h="7782212" w="10228765">
                <a:moveTo>
                  <a:pt x="0" y="0"/>
                </a:moveTo>
                <a:lnTo>
                  <a:pt x="10228765" y="0"/>
                </a:lnTo>
                <a:lnTo>
                  <a:pt x="10228765" y="7782212"/>
                </a:lnTo>
                <a:lnTo>
                  <a:pt x="0" y="7782212"/>
                </a:lnTo>
                <a:lnTo>
                  <a:pt x="0" y="0"/>
                </a:lnTo>
                <a:close/>
              </a:path>
            </a:pathLst>
          </a:custGeom>
          <a:blipFill>
            <a:blip r:embed="rId2"/>
            <a:stretch>
              <a:fillRect l="0" t="0" r="0" b="0"/>
            </a:stretch>
          </a:blipFill>
        </p:spPr>
      </p:sp>
      <p:sp>
        <p:nvSpPr>
          <p:cNvPr name="TextBox 11" id="11"/>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The Influence of the Renaissance</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Church had helped to create the Renaissance by funding artists. However, this had an unintended consequence which encouraged people to question old beliefs. </a:t>
            </a:r>
          </a:p>
          <a:p>
            <a:pPr algn="just" marL="647702" indent="-323851" lvl="1">
              <a:lnSpc>
                <a:spcPts val="4200"/>
              </a:lnSpc>
              <a:buFont typeface="Arial"/>
              <a:buChar char="•"/>
            </a:pPr>
            <a:r>
              <a:rPr lang="en-US" sz="3000">
                <a:solidFill>
                  <a:srgbClr val="000000"/>
                </a:solidFill>
                <a:latin typeface="Arial"/>
                <a:ea typeface="Arial"/>
                <a:cs typeface="Arial"/>
                <a:sym typeface="Arial"/>
              </a:rPr>
              <a:t>As more people learned to read, more people could read the Bible for themselves – rather than accept everything told to them by priests and bishops. The people’s interpretations of the meaning of the Bible often differed from those of the Church.</a:t>
            </a:r>
          </a:p>
          <a:p>
            <a:pPr algn="just" marL="647702" indent="-323851" lvl="1">
              <a:lnSpc>
                <a:spcPts val="4200"/>
              </a:lnSpc>
              <a:buFont typeface="Arial"/>
              <a:buChar char="•"/>
            </a:pPr>
            <a:r>
              <a:rPr lang="en-US" sz="3000">
                <a:solidFill>
                  <a:srgbClr val="000000"/>
                </a:solidFill>
                <a:latin typeface="Arial"/>
                <a:ea typeface="Arial"/>
                <a:cs typeface="Arial"/>
                <a:sym typeface="Arial"/>
              </a:rPr>
              <a:t>The invention of the </a:t>
            </a:r>
            <a:r>
              <a:rPr lang="en-US" b="true" sz="3000">
                <a:solidFill>
                  <a:srgbClr val="000000"/>
                </a:solidFill>
                <a:latin typeface="Arial Bold"/>
                <a:ea typeface="Arial Bold"/>
                <a:cs typeface="Arial Bold"/>
                <a:sym typeface="Arial Bold"/>
              </a:rPr>
              <a:t>Printing Press </a:t>
            </a:r>
            <a:r>
              <a:rPr lang="en-US" sz="3000">
                <a:solidFill>
                  <a:srgbClr val="000000"/>
                </a:solidFill>
                <a:latin typeface="Arial"/>
                <a:ea typeface="Arial"/>
                <a:cs typeface="Arial"/>
                <a:sym typeface="Arial"/>
              </a:rPr>
              <a:t>meant that the ideas of Reformers (like Martin Luther) spread quickly around Europe and this encouraged people to support them and challenge the Church themselves.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2582087" y="0"/>
            <a:ext cx="13123826" cy="9725311"/>
          </a:xfrm>
          <a:custGeom>
            <a:avLst/>
            <a:gdLst/>
            <a:ahLst/>
            <a:cxnLst/>
            <a:rect r="r" b="b" t="t" l="l"/>
            <a:pathLst>
              <a:path h="9725311" w="13123826">
                <a:moveTo>
                  <a:pt x="0" y="0"/>
                </a:moveTo>
                <a:lnTo>
                  <a:pt x="13123826" y="0"/>
                </a:lnTo>
                <a:lnTo>
                  <a:pt x="13123826"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Ten: The Reformation</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The Wealth of the Church</a:t>
            </a:r>
          </a:p>
        </p:txBody>
      </p:sp>
      <p:sp>
        <p:nvSpPr>
          <p:cNvPr name="TextBox 8" id="8"/>
          <p:cNvSpPr txBox="true"/>
          <p:nvPr/>
        </p:nvSpPr>
        <p:spPr>
          <a:xfrm rot="0">
            <a:off x="1028700" y="2120899"/>
            <a:ext cx="15609955" cy="3781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Church was the wealthiest organisation in Europe.</a:t>
            </a:r>
          </a:p>
          <a:p>
            <a:pPr algn="just" marL="647702" indent="-323851" lvl="1">
              <a:lnSpc>
                <a:spcPts val="4200"/>
              </a:lnSpc>
              <a:buFont typeface="Arial"/>
              <a:buChar char="•"/>
            </a:pPr>
            <a:r>
              <a:rPr lang="en-US" sz="3000">
                <a:solidFill>
                  <a:srgbClr val="000000"/>
                </a:solidFill>
                <a:latin typeface="Arial"/>
                <a:ea typeface="Arial"/>
                <a:cs typeface="Arial"/>
                <a:sym typeface="Arial"/>
              </a:rPr>
              <a:t>Bishops and monasteries were huge land owners. For example; it is estimated that one-third (1/3) of all the land in Germany belonged to the Church. This wealth was resented by kings and nobles.</a:t>
            </a:r>
          </a:p>
          <a:p>
            <a:pPr algn="just" marL="647702" indent="-323851" lvl="1">
              <a:lnSpc>
                <a:spcPts val="4200"/>
              </a:lnSpc>
              <a:buFont typeface="Arial"/>
              <a:buChar char="•"/>
            </a:pPr>
            <a:r>
              <a:rPr lang="en-US" sz="3000">
                <a:solidFill>
                  <a:srgbClr val="000000"/>
                </a:solidFill>
                <a:latin typeface="Arial"/>
                <a:ea typeface="Arial"/>
                <a:cs typeface="Arial"/>
                <a:sym typeface="Arial"/>
              </a:rPr>
              <a:t>Everyone had to pay their </a:t>
            </a:r>
            <a:r>
              <a:rPr lang="en-US" b="true" sz="3000">
                <a:solidFill>
                  <a:srgbClr val="000000"/>
                </a:solidFill>
                <a:latin typeface="Arial Bold"/>
                <a:ea typeface="Arial Bold"/>
                <a:cs typeface="Arial Bold"/>
                <a:sym typeface="Arial Bold"/>
              </a:rPr>
              <a:t>tithe</a:t>
            </a:r>
            <a:r>
              <a:rPr lang="en-US" sz="3000">
                <a:solidFill>
                  <a:srgbClr val="000000"/>
                </a:solidFill>
                <a:latin typeface="Arial"/>
                <a:ea typeface="Arial"/>
                <a:cs typeface="Arial"/>
                <a:sym typeface="Arial"/>
              </a:rPr>
              <a:t> to their local bishop every year. This was greatly resented by ordinary people, especially when they saw these bishops and cardinals living extravagant lifestyles.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DAFpq9l4ONY</dc:identifier>
  <dcterms:modified xsi:type="dcterms:W3CDTF">2011-08-01T06:04:30Z</dcterms:modified>
  <cp:revision>1</cp:revision>
  <dc:title>Ch. 10 - The Reformation</dc:title>
</cp:coreProperties>
</file>